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3" r:id="rId3"/>
    <p:sldId id="260" r:id="rId4"/>
    <p:sldId id="258" r:id="rId5"/>
    <p:sldId id="261" r:id="rId6"/>
    <p:sldId id="262" r:id="rId7"/>
    <p:sldId id="264" r:id="rId8"/>
    <p:sldId id="265" r:id="rId9"/>
    <p:sldId id="267" r:id="rId10"/>
    <p:sldId id="268" r:id="rId11"/>
    <p:sldId id="269" r:id="rId12"/>
    <p:sldId id="272" r:id="rId13"/>
    <p:sldId id="271" r:id="rId14"/>
    <p:sldId id="266" r:id="rId15"/>
    <p:sldId id="273" r:id="rId16"/>
    <p:sldId id="274" r:id="rId17"/>
    <p:sldId id="257" r:id="rId18"/>
    <p:sldId id="275" r:id="rId19"/>
    <p:sldId id="270" r:id="rId20"/>
  </p:sldIdLst>
  <p:sldSz cx="17335500" cy="9753600"/>
  <p:notesSz cx="17335500" cy="9753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52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8673744"/>
            <a:ext cx="17340580" cy="1080135"/>
          </a:xfrm>
          <a:custGeom>
            <a:avLst/>
            <a:gdLst/>
            <a:ahLst/>
            <a:cxnLst/>
            <a:rect l="l" t="t" r="r" b="b"/>
            <a:pathLst>
              <a:path w="17340580" h="1080134">
                <a:moveTo>
                  <a:pt x="17340072" y="0"/>
                </a:moveTo>
                <a:lnTo>
                  <a:pt x="0" y="0"/>
                </a:lnTo>
                <a:lnTo>
                  <a:pt x="0" y="1079855"/>
                </a:lnTo>
                <a:lnTo>
                  <a:pt x="17340072" y="1079855"/>
                </a:lnTo>
                <a:lnTo>
                  <a:pt x="1734007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749" y="8835852"/>
            <a:ext cx="2331306" cy="710813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383184"/>
            <a:ext cx="17340580" cy="584835"/>
          </a:xfrm>
          <a:custGeom>
            <a:avLst/>
            <a:gdLst/>
            <a:ahLst/>
            <a:cxnLst/>
            <a:rect l="l" t="t" r="r" b="b"/>
            <a:pathLst>
              <a:path w="17340580" h="584835">
                <a:moveTo>
                  <a:pt x="17340072" y="0"/>
                </a:moveTo>
                <a:lnTo>
                  <a:pt x="0" y="0"/>
                </a:lnTo>
                <a:lnTo>
                  <a:pt x="0" y="584784"/>
                </a:lnTo>
                <a:lnTo>
                  <a:pt x="17340072" y="584784"/>
                </a:lnTo>
                <a:lnTo>
                  <a:pt x="1734007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5420" y="396393"/>
            <a:ext cx="5547995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601277" y="5462016"/>
            <a:ext cx="12139295" cy="243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8673744"/>
            <a:ext cx="17340580" cy="1080135"/>
          </a:xfrm>
          <a:custGeom>
            <a:avLst/>
            <a:gdLst/>
            <a:ahLst/>
            <a:cxnLst/>
            <a:rect l="l" t="t" r="r" b="b"/>
            <a:pathLst>
              <a:path w="17340580" h="1080134">
                <a:moveTo>
                  <a:pt x="17340072" y="0"/>
                </a:moveTo>
                <a:lnTo>
                  <a:pt x="0" y="0"/>
                </a:lnTo>
                <a:lnTo>
                  <a:pt x="0" y="1079855"/>
                </a:lnTo>
                <a:lnTo>
                  <a:pt x="17340072" y="1079855"/>
                </a:lnTo>
                <a:lnTo>
                  <a:pt x="1734007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749" y="8835852"/>
            <a:ext cx="2331306" cy="710813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09076" y="920496"/>
            <a:ext cx="123443" cy="7827263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8670132" y="940762"/>
            <a:ext cx="0" cy="7722234"/>
          </a:xfrm>
          <a:custGeom>
            <a:avLst/>
            <a:gdLst/>
            <a:ahLst/>
            <a:cxnLst/>
            <a:rect l="l" t="t" r="r" b="b"/>
            <a:pathLst>
              <a:path h="7722234">
                <a:moveTo>
                  <a:pt x="0" y="0"/>
                </a:moveTo>
                <a:lnTo>
                  <a:pt x="0" y="7721968"/>
                </a:lnTo>
              </a:path>
            </a:pathLst>
          </a:custGeom>
          <a:ln w="381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383184"/>
            <a:ext cx="17340580" cy="584835"/>
          </a:xfrm>
          <a:custGeom>
            <a:avLst/>
            <a:gdLst/>
            <a:ahLst/>
            <a:cxnLst/>
            <a:rect l="l" t="t" r="r" b="b"/>
            <a:pathLst>
              <a:path w="17340580" h="584835">
                <a:moveTo>
                  <a:pt x="17340072" y="0"/>
                </a:moveTo>
                <a:lnTo>
                  <a:pt x="0" y="0"/>
                </a:lnTo>
                <a:lnTo>
                  <a:pt x="0" y="584784"/>
                </a:lnTo>
                <a:lnTo>
                  <a:pt x="17340072" y="584784"/>
                </a:lnTo>
                <a:lnTo>
                  <a:pt x="1734007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67092" y="2243328"/>
            <a:ext cx="7543705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931053" y="2243328"/>
            <a:ext cx="7543705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8673744"/>
            <a:ext cx="17340580" cy="1080135"/>
          </a:xfrm>
          <a:custGeom>
            <a:avLst/>
            <a:gdLst/>
            <a:ahLst/>
            <a:cxnLst/>
            <a:rect l="l" t="t" r="r" b="b"/>
            <a:pathLst>
              <a:path w="17340580" h="1080134">
                <a:moveTo>
                  <a:pt x="17340072" y="0"/>
                </a:moveTo>
                <a:lnTo>
                  <a:pt x="0" y="0"/>
                </a:lnTo>
                <a:lnTo>
                  <a:pt x="0" y="1079855"/>
                </a:lnTo>
                <a:lnTo>
                  <a:pt x="17340072" y="1079855"/>
                </a:lnTo>
                <a:lnTo>
                  <a:pt x="1734007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5749" y="8835852"/>
            <a:ext cx="2331306" cy="71081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5420" y="396393"/>
            <a:ext cx="5547995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42818" y="1815482"/>
            <a:ext cx="13984605" cy="6203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896229" y="9070848"/>
            <a:ext cx="5549392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67092" y="9070848"/>
            <a:ext cx="3988625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2486132" y="9070848"/>
            <a:ext cx="3988625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8.pn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9.pn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18.pn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.png"/><Relationship Id="rId7" Type="http://schemas.openxmlformats.org/officeDocument/2006/relationships/image" Target="../media/image3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32.jpg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e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2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3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151757" y="8907129"/>
            <a:ext cx="15754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85" dirty="0">
                <a:solidFill>
                  <a:srgbClr val="FFFFFF"/>
                </a:solidFill>
                <a:latin typeface="Trebuchet MS"/>
                <a:cs typeface="Trebuchet MS"/>
              </a:rPr>
              <a:t>July</a:t>
            </a:r>
            <a:r>
              <a:rPr sz="300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b="1" spc="-185" dirty="0">
                <a:solidFill>
                  <a:srgbClr val="FFFFFF"/>
                </a:solidFill>
                <a:latin typeface="Trebuchet MS"/>
                <a:cs typeface="Trebuchet MS"/>
              </a:rPr>
              <a:t>2026</a:t>
            </a:r>
            <a:endParaRPr sz="30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4755866"/>
            <a:ext cx="8131175" cy="3735638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245110" rIns="0" bIns="0" rtlCol="0">
            <a:spAutoFit/>
          </a:bodyPr>
          <a:lstStyle/>
          <a:p>
            <a:pPr marL="1075055" marR="991235" algn="ctr">
              <a:spcBef>
                <a:spcPts val="1930"/>
              </a:spcBef>
            </a:pPr>
            <a:r>
              <a:rPr lang="en-US" sz="4800" b="1" spc="-170" dirty="0">
                <a:solidFill>
                  <a:srgbClr val="FFFFFF"/>
                </a:solidFill>
                <a:latin typeface="Trebuchet MS"/>
                <a:cs typeface="Trebuchet MS"/>
              </a:rPr>
              <a:t>Exeter</a:t>
            </a:r>
            <a:r>
              <a:rPr lang="en-US" sz="4800" b="1" spc="-2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4800" b="1" spc="-10" dirty="0">
                <a:solidFill>
                  <a:srgbClr val="FFFFFF"/>
                </a:solidFill>
                <a:latin typeface="Trebuchet MS"/>
                <a:cs typeface="Trebuchet MS"/>
              </a:rPr>
              <a:t>Township</a:t>
            </a:r>
          </a:p>
          <a:p>
            <a:pPr marL="1075055" marR="991235" algn="ctr">
              <a:lnSpc>
                <a:spcPct val="100000"/>
              </a:lnSpc>
              <a:spcBef>
                <a:spcPts val="1930"/>
              </a:spcBef>
            </a:pPr>
            <a:r>
              <a:rPr sz="4800" b="1" spc="-75" dirty="0">
                <a:solidFill>
                  <a:srgbClr val="FFFFFF"/>
                </a:solidFill>
                <a:latin typeface="Trebuchet MS"/>
                <a:cs typeface="Trebuchet MS"/>
              </a:rPr>
              <a:t>EMERGENCY</a:t>
            </a:r>
            <a:r>
              <a:rPr sz="4800" b="1" spc="-22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800" b="1" spc="-65" dirty="0">
                <a:solidFill>
                  <a:srgbClr val="FFFFFF"/>
                </a:solidFill>
                <a:latin typeface="Trebuchet MS"/>
                <a:cs typeface="Trebuchet MS"/>
              </a:rPr>
              <a:t>SERVICES </a:t>
            </a:r>
            <a:r>
              <a:rPr sz="4800" b="1" spc="-60" dirty="0">
                <a:solidFill>
                  <a:srgbClr val="FFFFFF"/>
                </a:solidFill>
                <a:latin typeface="Trebuchet MS"/>
                <a:cs typeface="Trebuchet MS"/>
              </a:rPr>
              <a:t>CENTER</a:t>
            </a:r>
            <a:endParaRPr lang="en-US" sz="4800" b="1" spc="-6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075055" marR="991235" algn="ctr">
              <a:lnSpc>
                <a:spcPct val="100000"/>
              </a:lnSpc>
              <a:spcBef>
                <a:spcPts val="1930"/>
              </a:spcBef>
            </a:pPr>
            <a:endParaRPr sz="800" dirty="0">
              <a:latin typeface="Trebuchet MS"/>
              <a:cs typeface="Trebuchet MS"/>
            </a:endParaRPr>
          </a:p>
          <a:p>
            <a:pPr marL="76200" algn="ctr">
              <a:lnSpc>
                <a:spcPct val="100000"/>
              </a:lnSpc>
              <a:spcBef>
                <a:spcPts val="20"/>
              </a:spcBef>
            </a:pPr>
            <a:r>
              <a:rPr lang="en-US" sz="4300" b="1" spc="-10" dirty="0">
                <a:solidFill>
                  <a:srgbClr val="FFFFFF"/>
                </a:solidFill>
                <a:latin typeface="Trebuchet MS"/>
                <a:cs typeface="Trebuchet MS"/>
              </a:rPr>
              <a:t>70 Gibraltar Road</a:t>
            </a:r>
            <a:endParaRPr sz="4300" dirty="0">
              <a:latin typeface="Trebuchet MS"/>
              <a:cs typeface="Trebuchet MS"/>
            </a:endParaRPr>
          </a:p>
        </p:txBody>
      </p:sp>
      <p:pic>
        <p:nvPicPr>
          <p:cNvPr id="4" name="object 4" descr="A picture containing text, symbol, logo, emblem  Description automatically generate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9550" y="257861"/>
            <a:ext cx="4150752" cy="419597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00C58E9-4569-B9DD-C36A-94C8B0A99F40}"/>
              </a:ext>
            </a:extLst>
          </p:cNvPr>
          <p:cNvSpPr/>
          <p:nvPr/>
        </p:nvSpPr>
        <p:spPr>
          <a:xfrm>
            <a:off x="0" y="8686800"/>
            <a:ext cx="17335500" cy="10668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ECC1967-2478-F1A7-CBFC-60089F2E84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0" y="364591"/>
            <a:ext cx="3309453" cy="39825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826068-2BED-A74D-4A39-6BCFED95D8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550" y="86674"/>
            <a:ext cx="7329059" cy="400956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15E21D-B540-151A-C180-56B4A498AD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550" y="4469079"/>
            <a:ext cx="7329059" cy="40203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60B22-BCCF-97D9-2FD6-7253E9C31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FD89755-76E1-398D-D536-EDA579FB5489}"/>
              </a:ext>
            </a:extLst>
          </p:cNvPr>
          <p:cNvSpPr/>
          <p:nvPr/>
        </p:nvSpPr>
        <p:spPr>
          <a:xfrm>
            <a:off x="0" y="383184"/>
            <a:ext cx="17340580" cy="584835"/>
          </a:xfrm>
          <a:custGeom>
            <a:avLst/>
            <a:gdLst/>
            <a:ahLst/>
            <a:cxnLst/>
            <a:rect l="l" t="t" r="r" b="b"/>
            <a:pathLst>
              <a:path w="17340580" h="584835">
                <a:moveTo>
                  <a:pt x="17340072" y="0"/>
                </a:moveTo>
                <a:lnTo>
                  <a:pt x="0" y="0"/>
                </a:lnTo>
                <a:lnTo>
                  <a:pt x="0" y="584784"/>
                </a:lnTo>
                <a:lnTo>
                  <a:pt x="17340072" y="584784"/>
                </a:lnTo>
                <a:lnTo>
                  <a:pt x="1734007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613E4D5F-79D8-1022-CF9A-6FEA1D806DA5}"/>
              </a:ext>
            </a:extLst>
          </p:cNvPr>
          <p:cNvGrpSpPr/>
          <p:nvPr/>
        </p:nvGrpSpPr>
        <p:grpSpPr>
          <a:xfrm>
            <a:off x="15458301" y="0"/>
            <a:ext cx="1311275" cy="1325880"/>
            <a:chOff x="15458301" y="0"/>
            <a:chExt cx="1311275" cy="1325880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FE67D73C-EF90-0895-5B4B-7218D7662C1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8302" y="43395"/>
              <a:ext cx="1279941" cy="1258530"/>
            </a:xfrm>
            <a:prstGeom prst="rect">
              <a:avLst/>
            </a:prstGeom>
          </p:spPr>
        </p:pic>
        <p:pic>
          <p:nvPicPr>
            <p:cNvPr id="6" name="object 6" descr="A picture containing text, symbol, logo, emblem  Description automatically generated">
              <a:extLst>
                <a:ext uri="{FF2B5EF4-FFF2-40B4-BE49-F238E27FC236}">
                  <a16:creationId xmlns:a16="http://schemas.microsoft.com/office/drawing/2014/main" id="{FD1D99E9-6D54-75D3-C0A6-260A174BD7D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58301" y="0"/>
              <a:ext cx="1311273" cy="1325562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9C204618-C055-2A21-5155-DE09AD3E08F7}"/>
              </a:ext>
            </a:extLst>
          </p:cNvPr>
          <p:cNvSpPr/>
          <p:nvPr/>
        </p:nvSpPr>
        <p:spPr>
          <a:xfrm>
            <a:off x="0" y="8686800"/>
            <a:ext cx="17335500" cy="10668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AC893E2-3F73-F9A2-C4B4-752563BB81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0350" y="89373"/>
            <a:ext cx="1066800" cy="1283762"/>
          </a:xfrm>
          <a:prstGeom prst="rect">
            <a:avLst/>
          </a:prstGeom>
        </p:spPr>
      </p:pic>
      <p:sp>
        <p:nvSpPr>
          <p:cNvPr id="15" name="object 2" descr="$PPTXTitle">
            <a:extLst>
              <a:ext uri="{FF2B5EF4-FFF2-40B4-BE49-F238E27FC236}">
                <a16:creationId xmlns:a16="http://schemas.microsoft.com/office/drawing/2014/main" id="{878A8B8A-0895-543F-2352-50E6BA0516F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5738" y="396875"/>
            <a:ext cx="1046321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5" dirty="0"/>
              <a:t>EXETER TOWNSHIP </a:t>
            </a:r>
            <a:r>
              <a:rPr spc="-55" dirty="0"/>
              <a:t>EMERGENCY</a:t>
            </a:r>
            <a:r>
              <a:rPr spc="-165" dirty="0"/>
              <a:t> </a:t>
            </a:r>
            <a:r>
              <a:rPr spc="-50" dirty="0"/>
              <a:t>SERVICES</a:t>
            </a:r>
            <a:r>
              <a:rPr spc="-165" dirty="0"/>
              <a:t> </a:t>
            </a:r>
            <a:r>
              <a:rPr spc="-100" dirty="0"/>
              <a:t>CENTER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8376A4-32A9-CC64-6D0B-190D79DC46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" y="3109645"/>
            <a:ext cx="6788499" cy="34355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67EC723-F6F0-0857-B82D-C320C1B6E7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987" y="3763566"/>
            <a:ext cx="1939703" cy="1567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538675-7DC4-892B-A38B-4A44A4BD15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9150" y="1567628"/>
            <a:ext cx="6506945" cy="685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45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29119-74D2-274E-97F9-3E2F421BF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8015281-0214-AF0E-3F9A-3F70258D63BB}"/>
              </a:ext>
            </a:extLst>
          </p:cNvPr>
          <p:cNvSpPr/>
          <p:nvPr/>
        </p:nvSpPr>
        <p:spPr>
          <a:xfrm>
            <a:off x="0" y="383184"/>
            <a:ext cx="17340580" cy="584835"/>
          </a:xfrm>
          <a:custGeom>
            <a:avLst/>
            <a:gdLst/>
            <a:ahLst/>
            <a:cxnLst/>
            <a:rect l="l" t="t" r="r" b="b"/>
            <a:pathLst>
              <a:path w="17340580" h="584835">
                <a:moveTo>
                  <a:pt x="17340072" y="0"/>
                </a:moveTo>
                <a:lnTo>
                  <a:pt x="0" y="0"/>
                </a:lnTo>
                <a:lnTo>
                  <a:pt x="0" y="584784"/>
                </a:lnTo>
                <a:lnTo>
                  <a:pt x="17340072" y="584784"/>
                </a:lnTo>
                <a:lnTo>
                  <a:pt x="1734007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81FC9682-DA29-AF31-553B-0661E728C500}"/>
              </a:ext>
            </a:extLst>
          </p:cNvPr>
          <p:cNvGrpSpPr/>
          <p:nvPr/>
        </p:nvGrpSpPr>
        <p:grpSpPr>
          <a:xfrm>
            <a:off x="15458301" y="0"/>
            <a:ext cx="1311275" cy="1325880"/>
            <a:chOff x="15458301" y="0"/>
            <a:chExt cx="1311275" cy="1325880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29ABE42C-EDFD-DD35-20AB-7CED3DEEB90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8302" y="43395"/>
              <a:ext cx="1279941" cy="1258530"/>
            </a:xfrm>
            <a:prstGeom prst="rect">
              <a:avLst/>
            </a:prstGeom>
          </p:spPr>
        </p:pic>
        <p:pic>
          <p:nvPicPr>
            <p:cNvPr id="6" name="object 6" descr="A picture containing text, symbol, logo, emblem  Description automatically generated">
              <a:extLst>
                <a:ext uri="{FF2B5EF4-FFF2-40B4-BE49-F238E27FC236}">
                  <a16:creationId xmlns:a16="http://schemas.microsoft.com/office/drawing/2014/main" id="{5AB3110A-6EC6-4D80-DFC8-9E613C7240C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58301" y="0"/>
              <a:ext cx="1311273" cy="1325562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70F329F0-BB0A-4B2F-3AA3-DEFC52854369}"/>
              </a:ext>
            </a:extLst>
          </p:cNvPr>
          <p:cNvSpPr/>
          <p:nvPr/>
        </p:nvSpPr>
        <p:spPr>
          <a:xfrm>
            <a:off x="0" y="8686800"/>
            <a:ext cx="17335500" cy="10668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C5B76E-1807-7187-9050-70905E4228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0350" y="89373"/>
            <a:ext cx="1066800" cy="1283762"/>
          </a:xfrm>
          <a:prstGeom prst="rect">
            <a:avLst/>
          </a:prstGeom>
        </p:spPr>
      </p:pic>
      <p:sp>
        <p:nvSpPr>
          <p:cNvPr id="15" name="object 2" descr="$PPTXTitle">
            <a:extLst>
              <a:ext uri="{FF2B5EF4-FFF2-40B4-BE49-F238E27FC236}">
                <a16:creationId xmlns:a16="http://schemas.microsoft.com/office/drawing/2014/main" id="{7460F707-3678-9389-EC4A-B115611E55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5738" y="396875"/>
            <a:ext cx="1046321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5" dirty="0"/>
              <a:t>EXETER TOWNSHIP </a:t>
            </a:r>
            <a:r>
              <a:rPr spc="-55" dirty="0"/>
              <a:t>EMERGENCY</a:t>
            </a:r>
            <a:r>
              <a:rPr spc="-165" dirty="0"/>
              <a:t> </a:t>
            </a:r>
            <a:r>
              <a:rPr spc="-50" dirty="0"/>
              <a:t>SERVICES</a:t>
            </a:r>
            <a:r>
              <a:rPr spc="-165" dirty="0"/>
              <a:t> </a:t>
            </a:r>
            <a:r>
              <a:rPr spc="-100" dirty="0"/>
              <a:t>CENTER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5AA9EE-88BA-FC6F-EE69-DF848DD61E20}"/>
              </a:ext>
            </a:extLst>
          </p:cNvPr>
          <p:cNvSpPr txBox="1"/>
          <p:nvPr/>
        </p:nvSpPr>
        <p:spPr>
          <a:xfrm>
            <a:off x="10679974" y="1821867"/>
            <a:ext cx="3124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Firefighter</a:t>
            </a:r>
          </a:p>
          <a:p>
            <a:pPr algn="ctr"/>
            <a:r>
              <a:rPr lang="en-US" sz="3600" b="1" dirty="0"/>
              <a:t>Living Room Area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7A226F-826F-2654-E71A-AB8DBBA91F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26" y="1199962"/>
            <a:ext cx="7643812" cy="43157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01ABACD-C453-AA3E-3736-41E5AE26E6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350" y="3965835"/>
            <a:ext cx="7924800" cy="442314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573188B-129C-8F70-E6B1-EA96F2D32C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0" y="5505638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530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B8DB5-11BC-E5D1-4336-5D3B4E657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944879E-54AC-6C8D-D2B3-F21048B7A51A}"/>
              </a:ext>
            </a:extLst>
          </p:cNvPr>
          <p:cNvSpPr/>
          <p:nvPr/>
        </p:nvSpPr>
        <p:spPr>
          <a:xfrm>
            <a:off x="0" y="383184"/>
            <a:ext cx="17340580" cy="584835"/>
          </a:xfrm>
          <a:custGeom>
            <a:avLst/>
            <a:gdLst/>
            <a:ahLst/>
            <a:cxnLst/>
            <a:rect l="l" t="t" r="r" b="b"/>
            <a:pathLst>
              <a:path w="17340580" h="584835">
                <a:moveTo>
                  <a:pt x="17340072" y="0"/>
                </a:moveTo>
                <a:lnTo>
                  <a:pt x="0" y="0"/>
                </a:lnTo>
                <a:lnTo>
                  <a:pt x="0" y="584784"/>
                </a:lnTo>
                <a:lnTo>
                  <a:pt x="17340072" y="584784"/>
                </a:lnTo>
                <a:lnTo>
                  <a:pt x="1734007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EE98ABF4-A74E-B46E-264F-A574C94B9085}"/>
              </a:ext>
            </a:extLst>
          </p:cNvPr>
          <p:cNvGrpSpPr/>
          <p:nvPr/>
        </p:nvGrpSpPr>
        <p:grpSpPr>
          <a:xfrm>
            <a:off x="15458301" y="0"/>
            <a:ext cx="1311275" cy="1325880"/>
            <a:chOff x="15458301" y="0"/>
            <a:chExt cx="1311275" cy="1325880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ECC00B75-884C-1BE8-B75E-D5DA394A3B8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8302" y="43395"/>
              <a:ext cx="1279941" cy="1258530"/>
            </a:xfrm>
            <a:prstGeom prst="rect">
              <a:avLst/>
            </a:prstGeom>
          </p:spPr>
        </p:pic>
        <p:pic>
          <p:nvPicPr>
            <p:cNvPr id="6" name="object 6" descr="A picture containing text, symbol, logo, emblem  Description automatically generated">
              <a:extLst>
                <a:ext uri="{FF2B5EF4-FFF2-40B4-BE49-F238E27FC236}">
                  <a16:creationId xmlns:a16="http://schemas.microsoft.com/office/drawing/2014/main" id="{EB12EB7F-D959-C38F-7456-30FAA2C9643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58301" y="0"/>
              <a:ext cx="1311273" cy="1325562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D83847A0-C447-0EE8-0AE0-100E47A925BC}"/>
              </a:ext>
            </a:extLst>
          </p:cNvPr>
          <p:cNvSpPr/>
          <p:nvPr/>
        </p:nvSpPr>
        <p:spPr>
          <a:xfrm>
            <a:off x="0" y="8686800"/>
            <a:ext cx="17335500" cy="10668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C1EE50-AD0B-45B3-C124-C0EDFBF640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0350" y="89373"/>
            <a:ext cx="1066800" cy="1283762"/>
          </a:xfrm>
          <a:prstGeom prst="rect">
            <a:avLst/>
          </a:prstGeom>
        </p:spPr>
      </p:pic>
      <p:sp>
        <p:nvSpPr>
          <p:cNvPr id="15" name="object 2" descr="$PPTXTitle">
            <a:extLst>
              <a:ext uri="{FF2B5EF4-FFF2-40B4-BE49-F238E27FC236}">
                <a16:creationId xmlns:a16="http://schemas.microsoft.com/office/drawing/2014/main" id="{6CD60059-FB05-65F6-F923-C0455137CA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5738" y="396875"/>
            <a:ext cx="1046321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5" dirty="0"/>
              <a:t>EXETER TOWNSHIP </a:t>
            </a:r>
            <a:r>
              <a:rPr spc="-55" dirty="0"/>
              <a:t>EMERGENCY</a:t>
            </a:r>
            <a:r>
              <a:rPr spc="-165" dirty="0"/>
              <a:t> </a:t>
            </a:r>
            <a:r>
              <a:rPr spc="-50" dirty="0"/>
              <a:t>SERVICES</a:t>
            </a:r>
            <a:r>
              <a:rPr spc="-165" dirty="0"/>
              <a:t> </a:t>
            </a:r>
            <a:r>
              <a:rPr spc="-100" dirty="0"/>
              <a:t>CENTER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737A21-F747-D1A6-AB4C-145C3F1F5088}"/>
              </a:ext>
            </a:extLst>
          </p:cNvPr>
          <p:cNvSpPr txBox="1"/>
          <p:nvPr/>
        </p:nvSpPr>
        <p:spPr>
          <a:xfrm>
            <a:off x="13773150" y="2514600"/>
            <a:ext cx="3124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Firefighter  Living Room to Kitchen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847879-4349-1B71-4409-40CA074997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14" y="1197634"/>
            <a:ext cx="13282612" cy="735833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E7977DE-3FC7-0FDF-0583-A87DD517F99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4301" y="4219436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443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3AFDF-D9F6-1D36-F284-1151B7619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F9CEA02-B8CA-A06D-A442-4C6D41F33099}"/>
              </a:ext>
            </a:extLst>
          </p:cNvPr>
          <p:cNvSpPr/>
          <p:nvPr/>
        </p:nvSpPr>
        <p:spPr>
          <a:xfrm>
            <a:off x="0" y="383184"/>
            <a:ext cx="17340580" cy="584835"/>
          </a:xfrm>
          <a:custGeom>
            <a:avLst/>
            <a:gdLst/>
            <a:ahLst/>
            <a:cxnLst/>
            <a:rect l="l" t="t" r="r" b="b"/>
            <a:pathLst>
              <a:path w="17340580" h="584835">
                <a:moveTo>
                  <a:pt x="17340072" y="0"/>
                </a:moveTo>
                <a:lnTo>
                  <a:pt x="0" y="0"/>
                </a:lnTo>
                <a:lnTo>
                  <a:pt x="0" y="584784"/>
                </a:lnTo>
                <a:lnTo>
                  <a:pt x="17340072" y="584784"/>
                </a:lnTo>
                <a:lnTo>
                  <a:pt x="1734007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7BA42D7F-E705-66F4-E624-B5F56DC1BD54}"/>
              </a:ext>
            </a:extLst>
          </p:cNvPr>
          <p:cNvGrpSpPr/>
          <p:nvPr/>
        </p:nvGrpSpPr>
        <p:grpSpPr>
          <a:xfrm>
            <a:off x="15458301" y="0"/>
            <a:ext cx="1311275" cy="1325880"/>
            <a:chOff x="15458301" y="0"/>
            <a:chExt cx="1311275" cy="1325880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07975724-C20F-FB02-2D2E-7117F6B3CC3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8302" y="43395"/>
              <a:ext cx="1279941" cy="1258530"/>
            </a:xfrm>
            <a:prstGeom prst="rect">
              <a:avLst/>
            </a:prstGeom>
          </p:spPr>
        </p:pic>
        <p:pic>
          <p:nvPicPr>
            <p:cNvPr id="6" name="object 6" descr="A picture containing text, symbol, logo, emblem  Description automatically generated">
              <a:extLst>
                <a:ext uri="{FF2B5EF4-FFF2-40B4-BE49-F238E27FC236}">
                  <a16:creationId xmlns:a16="http://schemas.microsoft.com/office/drawing/2014/main" id="{C35E7D7C-3AA9-C94F-8960-FF69138B9F2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58301" y="0"/>
              <a:ext cx="1311273" cy="1325562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FE88C9CD-C90B-DC55-5BC8-0E06D119F547}"/>
              </a:ext>
            </a:extLst>
          </p:cNvPr>
          <p:cNvSpPr/>
          <p:nvPr/>
        </p:nvSpPr>
        <p:spPr>
          <a:xfrm>
            <a:off x="0" y="8686800"/>
            <a:ext cx="17335500" cy="10668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16C498F-EB83-66EF-B964-AD331C1875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0350" y="89373"/>
            <a:ext cx="1066800" cy="1283762"/>
          </a:xfrm>
          <a:prstGeom prst="rect">
            <a:avLst/>
          </a:prstGeom>
        </p:spPr>
      </p:pic>
      <p:sp>
        <p:nvSpPr>
          <p:cNvPr id="15" name="object 2" descr="$PPTXTitle">
            <a:extLst>
              <a:ext uri="{FF2B5EF4-FFF2-40B4-BE49-F238E27FC236}">
                <a16:creationId xmlns:a16="http://schemas.microsoft.com/office/drawing/2014/main" id="{A0AB35AD-0A39-BCAC-C25E-3F842A7809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5738" y="396875"/>
            <a:ext cx="1046321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5" dirty="0"/>
              <a:t>EXETER TOWNSHIP </a:t>
            </a:r>
            <a:r>
              <a:rPr spc="-55" dirty="0"/>
              <a:t>EMERGENCY</a:t>
            </a:r>
            <a:r>
              <a:rPr spc="-165" dirty="0"/>
              <a:t> </a:t>
            </a:r>
            <a:r>
              <a:rPr spc="-50" dirty="0"/>
              <a:t>SERVICES</a:t>
            </a:r>
            <a:r>
              <a:rPr spc="-165" dirty="0"/>
              <a:t> </a:t>
            </a:r>
            <a:r>
              <a:rPr spc="-100" dirty="0"/>
              <a:t>CENTER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EE5E17-BAD3-0C2F-C5BC-486C0D2E6EED}"/>
              </a:ext>
            </a:extLst>
          </p:cNvPr>
          <p:cNvSpPr txBox="1"/>
          <p:nvPr/>
        </p:nvSpPr>
        <p:spPr>
          <a:xfrm>
            <a:off x="13773150" y="2514600"/>
            <a:ext cx="312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Firefighter</a:t>
            </a:r>
          </a:p>
          <a:p>
            <a:pPr algn="ctr"/>
            <a:r>
              <a:rPr lang="en-US" sz="3600" b="1" dirty="0"/>
              <a:t>Kitchen Area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1CF903-55CA-C293-8183-43AFEFD26B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57" y="1143000"/>
            <a:ext cx="13290642" cy="73074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E1B70C2-84A4-ADE7-7ECA-B47D7BFB2F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250" y="3996645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944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B263F-5830-0BBC-50C0-72F2F5108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DEF01E5-E079-6481-C357-80633002400B}"/>
              </a:ext>
            </a:extLst>
          </p:cNvPr>
          <p:cNvSpPr/>
          <p:nvPr/>
        </p:nvSpPr>
        <p:spPr>
          <a:xfrm>
            <a:off x="0" y="383184"/>
            <a:ext cx="17340580" cy="584835"/>
          </a:xfrm>
          <a:custGeom>
            <a:avLst/>
            <a:gdLst/>
            <a:ahLst/>
            <a:cxnLst/>
            <a:rect l="l" t="t" r="r" b="b"/>
            <a:pathLst>
              <a:path w="17340580" h="584835">
                <a:moveTo>
                  <a:pt x="17340072" y="0"/>
                </a:moveTo>
                <a:lnTo>
                  <a:pt x="0" y="0"/>
                </a:lnTo>
                <a:lnTo>
                  <a:pt x="0" y="584784"/>
                </a:lnTo>
                <a:lnTo>
                  <a:pt x="17340072" y="584784"/>
                </a:lnTo>
                <a:lnTo>
                  <a:pt x="1734007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B28E212F-59C9-9A1F-7324-C8F1303E4DFA}"/>
              </a:ext>
            </a:extLst>
          </p:cNvPr>
          <p:cNvGrpSpPr/>
          <p:nvPr/>
        </p:nvGrpSpPr>
        <p:grpSpPr>
          <a:xfrm>
            <a:off x="15458301" y="0"/>
            <a:ext cx="1311275" cy="1325880"/>
            <a:chOff x="15458301" y="0"/>
            <a:chExt cx="1311275" cy="1325880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EC858988-B3B2-254E-30EB-93A8F49674F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8302" y="43395"/>
              <a:ext cx="1279941" cy="1258530"/>
            </a:xfrm>
            <a:prstGeom prst="rect">
              <a:avLst/>
            </a:prstGeom>
          </p:spPr>
        </p:pic>
        <p:pic>
          <p:nvPicPr>
            <p:cNvPr id="6" name="object 6" descr="A picture containing text, symbol, logo, emblem  Description automatically generated">
              <a:extLst>
                <a:ext uri="{FF2B5EF4-FFF2-40B4-BE49-F238E27FC236}">
                  <a16:creationId xmlns:a16="http://schemas.microsoft.com/office/drawing/2014/main" id="{FE1785E6-B895-FE05-0E8A-99C8D6AC782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58301" y="0"/>
              <a:ext cx="1311273" cy="1325562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8F8C06DD-2C40-5FAB-5AFF-7931F6924CD7}"/>
              </a:ext>
            </a:extLst>
          </p:cNvPr>
          <p:cNvSpPr/>
          <p:nvPr/>
        </p:nvSpPr>
        <p:spPr>
          <a:xfrm>
            <a:off x="0" y="8686800"/>
            <a:ext cx="17335500" cy="10668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869DC17-4E95-8A7E-C724-A65A22653A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0350" y="89373"/>
            <a:ext cx="1066800" cy="1283762"/>
          </a:xfrm>
          <a:prstGeom prst="rect">
            <a:avLst/>
          </a:prstGeom>
        </p:spPr>
      </p:pic>
      <p:sp>
        <p:nvSpPr>
          <p:cNvPr id="15" name="object 2" descr="$PPTXTitle">
            <a:extLst>
              <a:ext uri="{FF2B5EF4-FFF2-40B4-BE49-F238E27FC236}">
                <a16:creationId xmlns:a16="http://schemas.microsoft.com/office/drawing/2014/main" id="{AEF2AB78-A482-D101-98C9-B3694B092A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5738" y="396875"/>
            <a:ext cx="1046321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5" dirty="0"/>
              <a:t>EXETER TOWNSHIP </a:t>
            </a:r>
            <a:r>
              <a:rPr spc="-55" dirty="0"/>
              <a:t>EMERGENCY</a:t>
            </a:r>
            <a:r>
              <a:rPr spc="-165" dirty="0"/>
              <a:t> </a:t>
            </a:r>
            <a:r>
              <a:rPr spc="-50" dirty="0"/>
              <a:t>SERVICES</a:t>
            </a:r>
            <a:r>
              <a:rPr spc="-165" dirty="0"/>
              <a:t> </a:t>
            </a:r>
            <a:r>
              <a:rPr spc="-100" dirty="0"/>
              <a:t>CENTER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FF5DF2-B788-3399-F44C-58F2D221D687}"/>
              </a:ext>
            </a:extLst>
          </p:cNvPr>
          <p:cNvSpPr txBox="1"/>
          <p:nvPr/>
        </p:nvSpPr>
        <p:spPr>
          <a:xfrm>
            <a:off x="8410271" y="6946138"/>
            <a:ext cx="68868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8 Individual Bunk Rooms</a:t>
            </a:r>
          </a:p>
          <a:p>
            <a:pPr algn="ctr"/>
            <a:r>
              <a:rPr lang="en-US" sz="2400" b="1" dirty="0"/>
              <a:t>Open Bunk Room to Sleep 8</a:t>
            </a:r>
          </a:p>
          <a:p>
            <a:pPr algn="ctr"/>
            <a:r>
              <a:rPr lang="en-US" sz="2400" b="1" dirty="0"/>
              <a:t>Fitness Area</a:t>
            </a:r>
          </a:p>
          <a:p>
            <a:pPr algn="ctr"/>
            <a:r>
              <a:rPr lang="en-US" sz="2400" b="1" dirty="0"/>
              <a:t>Decontamination Areas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E96E90-09FE-3D0C-71A8-56B635F5B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34" y="2974637"/>
            <a:ext cx="5784316" cy="2927329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31B45A1-9086-A162-D47F-DDBABFED2121}"/>
              </a:ext>
            </a:extLst>
          </p:cNvPr>
          <p:cNvSpPr/>
          <p:nvPr/>
        </p:nvSpPr>
        <p:spPr>
          <a:xfrm>
            <a:off x="285750" y="2667000"/>
            <a:ext cx="2660116" cy="170597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BE916D-EB6A-AC1E-F619-74CD405D53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2647" y="1472927"/>
            <a:ext cx="10715027" cy="5202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06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049F3-7BF7-F766-769E-A42960686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7B2A526-A9CE-D1D4-1880-8317963A9F91}"/>
              </a:ext>
            </a:extLst>
          </p:cNvPr>
          <p:cNvSpPr/>
          <p:nvPr/>
        </p:nvSpPr>
        <p:spPr>
          <a:xfrm>
            <a:off x="0" y="383184"/>
            <a:ext cx="17340580" cy="584835"/>
          </a:xfrm>
          <a:custGeom>
            <a:avLst/>
            <a:gdLst/>
            <a:ahLst/>
            <a:cxnLst/>
            <a:rect l="l" t="t" r="r" b="b"/>
            <a:pathLst>
              <a:path w="17340580" h="584835">
                <a:moveTo>
                  <a:pt x="17340072" y="0"/>
                </a:moveTo>
                <a:lnTo>
                  <a:pt x="0" y="0"/>
                </a:lnTo>
                <a:lnTo>
                  <a:pt x="0" y="584784"/>
                </a:lnTo>
                <a:lnTo>
                  <a:pt x="17340072" y="584784"/>
                </a:lnTo>
                <a:lnTo>
                  <a:pt x="1734007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C2700115-B75D-9DDA-CC38-A4395AAD9251}"/>
              </a:ext>
            </a:extLst>
          </p:cNvPr>
          <p:cNvGrpSpPr/>
          <p:nvPr/>
        </p:nvGrpSpPr>
        <p:grpSpPr>
          <a:xfrm>
            <a:off x="15458301" y="0"/>
            <a:ext cx="1311275" cy="1325880"/>
            <a:chOff x="15458301" y="0"/>
            <a:chExt cx="1311275" cy="1325880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DDAAA0E9-12F0-0E1D-BE2E-3FE817AAA77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8302" y="43395"/>
              <a:ext cx="1279941" cy="1258530"/>
            </a:xfrm>
            <a:prstGeom prst="rect">
              <a:avLst/>
            </a:prstGeom>
          </p:spPr>
        </p:pic>
        <p:pic>
          <p:nvPicPr>
            <p:cNvPr id="6" name="object 6" descr="A picture containing text, symbol, logo, emblem  Description automatically generated">
              <a:extLst>
                <a:ext uri="{FF2B5EF4-FFF2-40B4-BE49-F238E27FC236}">
                  <a16:creationId xmlns:a16="http://schemas.microsoft.com/office/drawing/2014/main" id="{ECCA5DF6-7700-A4DD-C952-A4B6FB4019C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58301" y="0"/>
              <a:ext cx="1311273" cy="1325562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7EF70704-92EB-CEAD-E34D-3634BB8C8B2D}"/>
              </a:ext>
            </a:extLst>
          </p:cNvPr>
          <p:cNvSpPr/>
          <p:nvPr/>
        </p:nvSpPr>
        <p:spPr>
          <a:xfrm>
            <a:off x="0" y="8686800"/>
            <a:ext cx="17335500" cy="10668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BF82CE8-B1B4-B863-2AE4-A4CD13C9CA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0350" y="89373"/>
            <a:ext cx="1066800" cy="1283762"/>
          </a:xfrm>
          <a:prstGeom prst="rect">
            <a:avLst/>
          </a:prstGeom>
        </p:spPr>
      </p:pic>
      <p:sp>
        <p:nvSpPr>
          <p:cNvPr id="15" name="object 2" descr="$PPTXTitle">
            <a:extLst>
              <a:ext uri="{FF2B5EF4-FFF2-40B4-BE49-F238E27FC236}">
                <a16:creationId xmlns:a16="http://schemas.microsoft.com/office/drawing/2014/main" id="{6080A34F-9C2A-F36D-B2A8-D1D709705F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5738" y="396875"/>
            <a:ext cx="1046321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5" dirty="0"/>
              <a:t>EXETER TOWNSHIP </a:t>
            </a:r>
            <a:r>
              <a:rPr spc="-55" dirty="0"/>
              <a:t>EMERGENCY</a:t>
            </a:r>
            <a:r>
              <a:rPr spc="-165" dirty="0"/>
              <a:t> </a:t>
            </a:r>
            <a:r>
              <a:rPr spc="-50" dirty="0"/>
              <a:t>SERVICES</a:t>
            </a:r>
            <a:r>
              <a:rPr spc="-165" dirty="0"/>
              <a:t> </a:t>
            </a:r>
            <a:r>
              <a:rPr spc="-100" dirty="0"/>
              <a:t>CENTER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192E18-D6E4-3D2C-2FC1-7971E06B0DE1}"/>
              </a:ext>
            </a:extLst>
          </p:cNvPr>
          <p:cNvSpPr txBox="1"/>
          <p:nvPr/>
        </p:nvSpPr>
        <p:spPr>
          <a:xfrm>
            <a:off x="8434764" y="7091625"/>
            <a:ext cx="68868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Training Room to Seat 75 to 100</a:t>
            </a:r>
          </a:p>
          <a:p>
            <a:pPr algn="ctr"/>
            <a:r>
              <a:rPr lang="en-US" sz="2400" b="1" dirty="0"/>
              <a:t>Offices with Conference Room</a:t>
            </a:r>
          </a:p>
          <a:p>
            <a:pPr algn="ctr"/>
            <a:r>
              <a:rPr lang="en-US" sz="2400" b="1" dirty="0"/>
              <a:t>Turnout Gear Area for 100+</a:t>
            </a:r>
          </a:p>
          <a:p>
            <a:pPr algn="ctr"/>
            <a:r>
              <a:rPr lang="en-US" sz="2400" b="1" dirty="0"/>
              <a:t>Lobby with 9-11 Memorial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53D215-3E94-6064-9599-6D19E529F9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22" y="3124200"/>
            <a:ext cx="6169479" cy="312225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A63003C-43CB-E8D6-26F2-92EBBD1813F7}"/>
              </a:ext>
            </a:extLst>
          </p:cNvPr>
          <p:cNvSpPr/>
          <p:nvPr/>
        </p:nvSpPr>
        <p:spPr>
          <a:xfrm>
            <a:off x="2721" y="4106683"/>
            <a:ext cx="2944993" cy="223996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6203A0-5B6F-0A1F-C554-646B024085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8015" y="1430409"/>
            <a:ext cx="8949030" cy="566121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F6D20F0-8FF0-043E-FB10-2D31AFAD525A}"/>
              </a:ext>
            </a:extLst>
          </p:cNvPr>
          <p:cNvSpPr txBox="1"/>
          <p:nvPr/>
        </p:nvSpPr>
        <p:spPr>
          <a:xfrm>
            <a:off x="9543506" y="5723233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9-11 Memorial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515369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C7F5B-A70B-8D2C-2AD6-511FDABA0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4D677E4-9435-ACA6-A52D-CEA7F158C463}"/>
              </a:ext>
            </a:extLst>
          </p:cNvPr>
          <p:cNvSpPr/>
          <p:nvPr/>
        </p:nvSpPr>
        <p:spPr>
          <a:xfrm>
            <a:off x="0" y="383184"/>
            <a:ext cx="17340580" cy="584835"/>
          </a:xfrm>
          <a:custGeom>
            <a:avLst/>
            <a:gdLst/>
            <a:ahLst/>
            <a:cxnLst/>
            <a:rect l="l" t="t" r="r" b="b"/>
            <a:pathLst>
              <a:path w="17340580" h="584835">
                <a:moveTo>
                  <a:pt x="17340072" y="0"/>
                </a:moveTo>
                <a:lnTo>
                  <a:pt x="0" y="0"/>
                </a:lnTo>
                <a:lnTo>
                  <a:pt x="0" y="584784"/>
                </a:lnTo>
                <a:lnTo>
                  <a:pt x="17340072" y="584784"/>
                </a:lnTo>
                <a:lnTo>
                  <a:pt x="1734007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F1E1AAC2-F152-17C0-AA40-E5D045DF4F1A}"/>
              </a:ext>
            </a:extLst>
          </p:cNvPr>
          <p:cNvGrpSpPr/>
          <p:nvPr/>
        </p:nvGrpSpPr>
        <p:grpSpPr>
          <a:xfrm>
            <a:off x="15458301" y="0"/>
            <a:ext cx="1311275" cy="1325880"/>
            <a:chOff x="15458301" y="0"/>
            <a:chExt cx="1311275" cy="1325880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1091141D-0821-62F8-F4DE-CBBAF9A4E13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8302" y="43395"/>
              <a:ext cx="1279941" cy="1258530"/>
            </a:xfrm>
            <a:prstGeom prst="rect">
              <a:avLst/>
            </a:prstGeom>
          </p:spPr>
        </p:pic>
        <p:pic>
          <p:nvPicPr>
            <p:cNvPr id="6" name="object 6" descr="A picture containing text, symbol, logo, emblem  Description automatically generated">
              <a:extLst>
                <a:ext uri="{FF2B5EF4-FFF2-40B4-BE49-F238E27FC236}">
                  <a16:creationId xmlns:a16="http://schemas.microsoft.com/office/drawing/2014/main" id="{0FD72002-F0F4-2893-3CC7-4BB4AE65D70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58301" y="0"/>
              <a:ext cx="1311273" cy="1325562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4DF51FC6-B528-8B32-737F-A573D99ED4EA}"/>
              </a:ext>
            </a:extLst>
          </p:cNvPr>
          <p:cNvSpPr/>
          <p:nvPr/>
        </p:nvSpPr>
        <p:spPr>
          <a:xfrm>
            <a:off x="0" y="8686800"/>
            <a:ext cx="17335500" cy="10668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2AD2EE-9795-38FA-169F-8C45C320CC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0350" y="89373"/>
            <a:ext cx="1066800" cy="1283762"/>
          </a:xfrm>
          <a:prstGeom prst="rect">
            <a:avLst/>
          </a:prstGeom>
        </p:spPr>
      </p:pic>
      <p:sp>
        <p:nvSpPr>
          <p:cNvPr id="15" name="object 2" descr="$PPTXTitle">
            <a:extLst>
              <a:ext uri="{FF2B5EF4-FFF2-40B4-BE49-F238E27FC236}">
                <a16:creationId xmlns:a16="http://schemas.microsoft.com/office/drawing/2014/main" id="{23E91569-04BB-17C4-0A07-D7688B2577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5738" y="396875"/>
            <a:ext cx="1046321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5" dirty="0"/>
              <a:t>EXETER TOWNSHIP </a:t>
            </a:r>
            <a:r>
              <a:rPr spc="-55" dirty="0"/>
              <a:t>EMERGENCY</a:t>
            </a:r>
            <a:r>
              <a:rPr spc="-165" dirty="0"/>
              <a:t> </a:t>
            </a:r>
            <a:r>
              <a:rPr spc="-50" dirty="0"/>
              <a:t>SERVICES</a:t>
            </a:r>
            <a:r>
              <a:rPr spc="-165" dirty="0"/>
              <a:t> </a:t>
            </a:r>
            <a:r>
              <a:rPr spc="-100" dirty="0"/>
              <a:t>CENTER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1F3B4A7-EABA-D09F-80AA-4A27F06159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120" y="1301925"/>
            <a:ext cx="4459633" cy="25781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114764D-801F-EA40-5CA3-36FF42337E98}"/>
              </a:ext>
            </a:extLst>
          </p:cNvPr>
          <p:cNvSpPr txBox="1"/>
          <p:nvPr/>
        </p:nvSpPr>
        <p:spPr>
          <a:xfrm>
            <a:off x="12477750" y="6909327"/>
            <a:ext cx="472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Three Story Training Tower</a:t>
            </a:r>
          </a:p>
          <a:p>
            <a:pPr algn="ctr"/>
            <a:r>
              <a:rPr lang="en-US" sz="2400" b="1" dirty="0"/>
              <a:t>Tool and SCBA Room</a:t>
            </a:r>
          </a:p>
          <a:p>
            <a:pPr algn="ctr"/>
            <a:r>
              <a:rPr lang="en-US" sz="2400" b="1" dirty="0"/>
              <a:t>EMS Offices and Living Space</a:t>
            </a:r>
          </a:p>
          <a:p>
            <a:pPr algn="ctr"/>
            <a:r>
              <a:rPr lang="en-US" sz="2400" b="1" dirty="0"/>
              <a:t>Mezzanine for Storage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756652-67E2-EDBB-E200-0C032EAF18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14" y="2990154"/>
            <a:ext cx="6788499" cy="343552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D8D17D2-3608-0EC6-BAFD-C7B45D93C29C}"/>
              </a:ext>
            </a:extLst>
          </p:cNvPr>
          <p:cNvSpPr/>
          <p:nvPr/>
        </p:nvSpPr>
        <p:spPr>
          <a:xfrm>
            <a:off x="5898613" y="2990154"/>
            <a:ext cx="1295400" cy="422116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B1DB7E-F39D-43A3-053E-6F5E6C335F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8420" y="3918776"/>
            <a:ext cx="2839032" cy="47021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326181-9215-8D6C-E44B-E3CF4208D8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05656" y="1470603"/>
            <a:ext cx="2668587" cy="542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802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xfrm>
            <a:off x="185420" y="396393"/>
            <a:ext cx="1084453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5" dirty="0"/>
              <a:t>EXETER TOWNSHIP </a:t>
            </a:r>
            <a:r>
              <a:rPr spc="-55" dirty="0"/>
              <a:t>EMERGENCY</a:t>
            </a:r>
            <a:r>
              <a:rPr spc="-165" dirty="0"/>
              <a:t> </a:t>
            </a:r>
            <a:r>
              <a:rPr spc="-50" dirty="0"/>
              <a:t>SERVICES</a:t>
            </a:r>
            <a:r>
              <a:rPr spc="-165" dirty="0"/>
              <a:t> </a:t>
            </a:r>
            <a:r>
              <a:rPr spc="-100" dirty="0"/>
              <a:t>CENTER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5458301" y="0"/>
            <a:ext cx="1311275" cy="1325880"/>
            <a:chOff x="15458301" y="0"/>
            <a:chExt cx="1311275" cy="13258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8302" y="43395"/>
              <a:ext cx="1279941" cy="1258530"/>
            </a:xfrm>
            <a:prstGeom prst="rect">
              <a:avLst/>
            </a:prstGeom>
          </p:spPr>
        </p:pic>
        <p:pic>
          <p:nvPicPr>
            <p:cNvPr id="5" name="object 5" descr="A picture containing text, symbol, logo, emblem  Description automatically generated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58301" y="0"/>
              <a:ext cx="1311273" cy="1325562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6722491" y="984216"/>
            <a:ext cx="38938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80" dirty="0">
                <a:latin typeface="Trebuchet MS"/>
                <a:cs typeface="Trebuchet MS"/>
              </a:rPr>
              <a:t>Overall</a:t>
            </a:r>
            <a:r>
              <a:rPr sz="2800" b="1" spc="-100" dirty="0">
                <a:latin typeface="Trebuchet MS"/>
                <a:cs typeface="Trebuchet MS"/>
              </a:rPr>
              <a:t> </a:t>
            </a:r>
            <a:r>
              <a:rPr sz="2800" b="1" spc="-130" dirty="0">
                <a:latin typeface="Trebuchet MS"/>
                <a:cs typeface="Trebuchet MS"/>
              </a:rPr>
              <a:t>Project</a:t>
            </a:r>
            <a:r>
              <a:rPr sz="2800" b="1" spc="-65" dirty="0">
                <a:latin typeface="Trebuchet MS"/>
                <a:cs typeface="Trebuchet MS"/>
              </a:rPr>
              <a:t> </a:t>
            </a:r>
            <a:r>
              <a:rPr sz="2800" b="1" spc="-60" dirty="0">
                <a:latin typeface="Trebuchet MS"/>
                <a:cs typeface="Trebuchet MS"/>
              </a:rPr>
              <a:t>Schedule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8C61A0-B139-AB15-FD8A-AF4AE6089667}"/>
              </a:ext>
            </a:extLst>
          </p:cNvPr>
          <p:cNvSpPr/>
          <p:nvPr/>
        </p:nvSpPr>
        <p:spPr>
          <a:xfrm>
            <a:off x="0" y="8686800"/>
            <a:ext cx="17335500" cy="10668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7F75EC2-98FC-5E77-E908-E6E9BCA064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0350" y="89373"/>
            <a:ext cx="1066800" cy="1283762"/>
          </a:xfrm>
          <a:prstGeom prst="rect">
            <a:avLst/>
          </a:prstGeom>
        </p:spPr>
      </p:pic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51433AFF-460E-80F6-0A29-7747D2B8D3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3059104"/>
              </p:ext>
            </p:extLst>
          </p:nvPr>
        </p:nvGraphicFramePr>
        <p:xfrm>
          <a:off x="742950" y="1518891"/>
          <a:ext cx="15544800" cy="67676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91628">
                  <a:extLst>
                    <a:ext uri="{9D8B030D-6E8A-4147-A177-3AD203B41FA5}">
                      <a16:colId xmlns:a16="http://schemas.microsoft.com/office/drawing/2014/main" val="2724907990"/>
                    </a:ext>
                  </a:extLst>
                </a:gridCol>
                <a:gridCol w="5053172">
                  <a:extLst>
                    <a:ext uri="{9D8B030D-6E8A-4147-A177-3AD203B41FA5}">
                      <a16:colId xmlns:a16="http://schemas.microsoft.com/office/drawing/2014/main" val="4079971363"/>
                    </a:ext>
                  </a:extLst>
                </a:gridCol>
              </a:tblGrid>
              <a:tr h="45830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1" u="none" strike="noStrike" dirty="0">
                          <a:effectLst/>
                        </a:rPr>
                        <a:t>Exeter Emergency Services Center Bidding Schedule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2600" b="1" u="none" strike="noStrike" dirty="0">
                          <a:effectLst/>
                        </a:rPr>
                        <a:t>Bidding Schedule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86285211"/>
                  </a:ext>
                </a:extLst>
              </a:tr>
              <a:tr h="4506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 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 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7046396"/>
                  </a:ext>
                </a:extLst>
              </a:tr>
              <a:tr h="45066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Advertisement 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Monday, September 21, 2026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556250799"/>
                  </a:ext>
                </a:extLst>
              </a:tr>
              <a:tr h="45066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Advertisement 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Tuesday, September 29, 2026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385489487"/>
                  </a:ext>
                </a:extLst>
              </a:tr>
              <a:tr h="45066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Advertisement 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Monday, October 5, 2026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426767540"/>
                  </a:ext>
                </a:extLst>
              </a:tr>
              <a:tr h="45066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Documents Available to Contractors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Monday, October 5, 2026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295771100"/>
                  </a:ext>
                </a:extLst>
              </a:tr>
              <a:tr h="45066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Mandatory Pre-Bid Meeting Date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Wednesday, October 7, 2026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158420595"/>
                  </a:ext>
                </a:extLst>
              </a:tr>
              <a:tr h="45066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Last Day to Submit RFI's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Thursday, October 29, 2026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629103187"/>
                  </a:ext>
                </a:extLst>
              </a:tr>
              <a:tr h="45066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Issue Final Addendum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Thursday, November 5, 2026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075537548"/>
                  </a:ext>
                </a:extLst>
              </a:tr>
              <a:tr h="45066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Documents in Contractors Hands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10/5/26 - 11/12/26 (29 Days)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862421277"/>
                  </a:ext>
                </a:extLst>
              </a:tr>
              <a:tr h="45066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Bid Due Date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Thursday, November 12, 2026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902770922"/>
                  </a:ext>
                </a:extLst>
              </a:tr>
              <a:tr h="45066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Review Bids with Leadership Team &amp; Prepare Recommendation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11/13/26 - 11/18/26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097117173"/>
                  </a:ext>
                </a:extLst>
              </a:tr>
              <a:tr h="45066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Supervisor's Meeting to Approve Bids w/ Selected Alternates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Monday, November 23, 2026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032418749"/>
                  </a:ext>
                </a:extLst>
              </a:tr>
              <a:tr h="45066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Issue Intent to Award Letters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Tuesday, November 24, 2026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869192386"/>
                  </a:ext>
                </a:extLst>
              </a:tr>
              <a:tr h="45066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Issue Notice to Proceed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Monday, December 14, 2026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24468237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D3973-DF78-493F-6511-859AC70E9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9F85805-CE3C-CC10-F46D-F6140605DA76}"/>
              </a:ext>
            </a:extLst>
          </p:cNvPr>
          <p:cNvSpPr/>
          <p:nvPr/>
        </p:nvSpPr>
        <p:spPr>
          <a:xfrm>
            <a:off x="0" y="383184"/>
            <a:ext cx="17340580" cy="584835"/>
          </a:xfrm>
          <a:custGeom>
            <a:avLst/>
            <a:gdLst/>
            <a:ahLst/>
            <a:cxnLst/>
            <a:rect l="l" t="t" r="r" b="b"/>
            <a:pathLst>
              <a:path w="17340580" h="584835">
                <a:moveTo>
                  <a:pt x="17340072" y="0"/>
                </a:moveTo>
                <a:lnTo>
                  <a:pt x="0" y="0"/>
                </a:lnTo>
                <a:lnTo>
                  <a:pt x="0" y="584784"/>
                </a:lnTo>
                <a:lnTo>
                  <a:pt x="17340072" y="584784"/>
                </a:lnTo>
                <a:lnTo>
                  <a:pt x="1734007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E865F0B9-2E7A-86FE-E0F9-4E750D432D6A}"/>
              </a:ext>
            </a:extLst>
          </p:cNvPr>
          <p:cNvGrpSpPr/>
          <p:nvPr/>
        </p:nvGrpSpPr>
        <p:grpSpPr>
          <a:xfrm>
            <a:off x="15458301" y="0"/>
            <a:ext cx="1311275" cy="1325880"/>
            <a:chOff x="15458301" y="0"/>
            <a:chExt cx="1311275" cy="1325880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AC4B3366-3904-7E95-E0E3-9C929E7D315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8302" y="43395"/>
              <a:ext cx="1279941" cy="1258530"/>
            </a:xfrm>
            <a:prstGeom prst="rect">
              <a:avLst/>
            </a:prstGeom>
          </p:spPr>
        </p:pic>
        <p:pic>
          <p:nvPicPr>
            <p:cNvPr id="6" name="object 6" descr="A picture containing text, symbol, logo, emblem  Description automatically generated">
              <a:extLst>
                <a:ext uri="{FF2B5EF4-FFF2-40B4-BE49-F238E27FC236}">
                  <a16:creationId xmlns:a16="http://schemas.microsoft.com/office/drawing/2014/main" id="{E4302E0B-79C7-BF60-2230-0E8CA65A094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58301" y="0"/>
              <a:ext cx="1311273" cy="1325562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E0944E73-62F5-FDB6-DFAC-E880049C1E88}"/>
              </a:ext>
            </a:extLst>
          </p:cNvPr>
          <p:cNvSpPr/>
          <p:nvPr/>
        </p:nvSpPr>
        <p:spPr>
          <a:xfrm>
            <a:off x="0" y="8686800"/>
            <a:ext cx="17335500" cy="10668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0B334D-1453-BB30-64AA-14909F7749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0350" y="89373"/>
            <a:ext cx="1066800" cy="1283762"/>
          </a:xfrm>
          <a:prstGeom prst="rect">
            <a:avLst/>
          </a:prstGeom>
        </p:spPr>
      </p:pic>
      <p:sp>
        <p:nvSpPr>
          <p:cNvPr id="15" name="object 2" descr="$PPTXTitle">
            <a:extLst>
              <a:ext uri="{FF2B5EF4-FFF2-40B4-BE49-F238E27FC236}">
                <a16:creationId xmlns:a16="http://schemas.microsoft.com/office/drawing/2014/main" id="{80DF1FEA-C549-72F1-1E71-4C94E4051F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5738" y="396875"/>
            <a:ext cx="1046321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5" dirty="0"/>
              <a:t>EXETER TOWNSHIP </a:t>
            </a:r>
            <a:r>
              <a:rPr spc="-55" dirty="0"/>
              <a:t>EMERGENCY</a:t>
            </a:r>
            <a:r>
              <a:rPr spc="-165" dirty="0"/>
              <a:t> </a:t>
            </a:r>
            <a:r>
              <a:rPr spc="-50" dirty="0"/>
              <a:t>SERVICES</a:t>
            </a:r>
            <a:r>
              <a:rPr spc="-165" dirty="0"/>
              <a:t> </a:t>
            </a:r>
            <a:r>
              <a:rPr spc="-100" dirty="0"/>
              <a:t>CENTER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8F4E074-2B6E-9714-443B-B17BE1204B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832790"/>
              </p:ext>
            </p:extLst>
          </p:nvPr>
        </p:nvGraphicFramePr>
        <p:xfrm>
          <a:off x="185738" y="2362200"/>
          <a:ext cx="7339012" cy="41259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02321">
                  <a:extLst>
                    <a:ext uri="{9D8B030D-6E8A-4147-A177-3AD203B41FA5}">
                      <a16:colId xmlns:a16="http://schemas.microsoft.com/office/drawing/2014/main" val="2608737025"/>
                    </a:ext>
                  </a:extLst>
                </a:gridCol>
                <a:gridCol w="5436691">
                  <a:extLst>
                    <a:ext uri="{9D8B030D-6E8A-4147-A177-3AD203B41FA5}">
                      <a16:colId xmlns:a16="http://schemas.microsoft.com/office/drawing/2014/main" val="1620738292"/>
                    </a:ext>
                  </a:extLst>
                </a:gridCol>
              </a:tblGrid>
              <a:tr h="586720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u="sng" strike="noStrike" dirty="0">
                          <a:effectLst/>
                        </a:rPr>
                        <a:t> Funding for Emergency Services Center (Private / State)</a:t>
                      </a: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0760893"/>
                  </a:ext>
                </a:extLst>
              </a:tr>
              <a:tr h="58672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$1,500,000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Private Donors to Exeter Township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48393528"/>
                  </a:ext>
                </a:extLst>
              </a:tr>
              <a:tr h="58672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$1,500,000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2026 RACP Award (Matching)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66560748"/>
                  </a:ext>
                </a:extLst>
              </a:tr>
              <a:tr h="58672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$500,000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2024 RACP Award (Matching)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53711509"/>
                  </a:ext>
                </a:extLst>
              </a:tr>
              <a:tr h="58672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$700,000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Private Donations / Grants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71920700"/>
                  </a:ext>
                </a:extLst>
              </a:tr>
              <a:tr h="59618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$300,000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Community Funding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48800060"/>
                  </a:ext>
                </a:extLst>
              </a:tr>
              <a:tr h="59618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800" b="1" u="none" strike="noStrike">
                          <a:effectLst/>
                        </a:rPr>
                        <a:t>$4,500,000 </a:t>
                      </a:r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u="none" strike="noStrike" dirty="0">
                          <a:effectLst/>
                        </a:rPr>
                        <a:t> Total Secured Funding (Private / State)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14775430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C624C6B-9902-3086-292D-97C22340DC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887001"/>
              </p:ext>
            </p:extLst>
          </p:nvPr>
        </p:nvGraphicFramePr>
        <p:xfrm>
          <a:off x="7728444" y="2381794"/>
          <a:ext cx="9397506" cy="41063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8019">
                  <a:extLst>
                    <a:ext uri="{9D8B030D-6E8A-4147-A177-3AD203B41FA5}">
                      <a16:colId xmlns:a16="http://schemas.microsoft.com/office/drawing/2014/main" val="1271197206"/>
                    </a:ext>
                  </a:extLst>
                </a:gridCol>
                <a:gridCol w="7239487">
                  <a:extLst>
                    <a:ext uri="{9D8B030D-6E8A-4147-A177-3AD203B41FA5}">
                      <a16:colId xmlns:a16="http://schemas.microsoft.com/office/drawing/2014/main" val="180645752"/>
                    </a:ext>
                  </a:extLst>
                </a:gridCol>
              </a:tblGrid>
              <a:tr h="562835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u="sng" strike="noStrike" dirty="0">
                          <a:effectLst/>
                        </a:rPr>
                        <a:t> Open Funding Opportunities</a:t>
                      </a:r>
                      <a:endParaRPr lang="en-US" sz="2400" b="1" i="0" u="sng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4816223"/>
                  </a:ext>
                </a:extLst>
              </a:tr>
              <a:tr h="71120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$3,000,000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Sen. Fetterman - Congressionally Directed Spending (CDS)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07668929"/>
                  </a:ext>
                </a:extLst>
              </a:tr>
              <a:tr h="56283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$3,000,000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Rep. Houlahan - Community Project Funding (CPF)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61919582"/>
                  </a:ext>
                </a:extLst>
              </a:tr>
              <a:tr h="56283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$3,000,000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Redevelopment Assistance Capital Program (RACP)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55346613"/>
                  </a:ext>
                </a:extLst>
              </a:tr>
              <a:tr h="56283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$1,000,000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 dirty="0">
                          <a:effectLst/>
                        </a:rPr>
                        <a:t>Local Share Account (LSA) - Statewide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60816031"/>
                  </a:ext>
                </a:extLst>
              </a:tr>
              <a:tr h="57191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$75,000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u="none" strike="noStrike">
                          <a:effectLst/>
                        </a:rPr>
                        <a:t>Penn National Grant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17086731"/>
                  </a:ext>
                </a:extLst>
              </a:tr>
              <a:tr h="57191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800" b="1" u="none" strike="noStrike" dirty="0">
                          <a:effectLst/>
                        </a:rPr>
                        <a:t>$10,075,000 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u="none" strike="noStrike" dirty="0">
                          <a:effectLst/>
                        </a:rPr>
                        <a:t> Total Open Funding Opportunities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15895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9395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9F163-18F9-316F-D11D-B055E73F6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800FB6E-DB36-6677-7E88-492D7C144167}"/>
              </a:ext>
            </a:extLst>
          </p:cNvPr>
          <p:cNvSpPr/>
          <p:nvPr/>
        </p:nvSpPr>
        <p:spPr>
          <a:xfrm>
            <a:off x="0" y="383184"/>
            <a:ext cx="17340580" cy="584835"/>
          </a:xfrm>
          <a:custGeom>
            <a:avLst/>
            <a:gdLst/>
            <a:ahLst/>
            <a:cxnLst/>
            <a:rect l="l" t="t" r="r" b="b"/>
            <a:pathLst>
              <a:path w="17340580" h="584835">
                <a:moveTo>
                  <a:pt x="17340072" y="0"/>
                </a:moveTo>
                <a:lnTo>
                  <a:pt x="0" y="0"/>
                </a:lnTo>
                <a:lnTo>
                  <a:pt x="0" y="584784"/>
                </a:lnTo>
                <a:lnTo>
                  <a:pt x="17340072" y="584784"/>
                </a:lnTo>
                <a:lnTo>
                  <a:pt x="1734007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BCB06CBA-BCE9-FDFE-8A73-0453C378AD4B}"/>
              </a:ext>
            </a:extLst>
          </p:cNvPr>
          <p:cNvGrpSpPr/>
          <p:nvPr/>
        </p:nvGrpSpPr>
        <p:grpSpPr>
          <a:xfrm>
            <a:off x="15458301" y="0"/>
            <a:ext cx="1311275" cy="1325880"/>
            <a:chOff x="15458301" y="0"/>
            <a:chExt cx="1311275" cy="1325880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F088BA81-66CA-EAEE-2173-15457581B15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8302" y="43395"/>
              <a:ext cx="1279941" cy="1258530"/>
            </a:xfrm>
            <a:prstGeom prst="rect">
              <a:avLst/>
            </a:prstGeom>
          </p:spPr>
        </p:pic>
        <p:pic>
          <p:nvPicPr>
            <p:cNvPr id="6" name="object 6" descr="A picture containing text, symbol, logo, emblem  Description automatically generated">
              <a:extLst>
                <a:ext uri="{FF2B5EF4-FFF2-40B4-BE49-F238E27FC236}">
                  <a16:creationId xmlns:a16="http://schemas.microsoft.com/office/drawing/2014/main" id="{1CFE9D63-2AB6-07A8-70EF-21FEA0FD2AE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58301" y="0"/>
              <a:ext cx="1311273" cy="1325562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91792EAC-B185-8BF4-80C6-64EC43551B14}"/>
              </a:ext>
            </a:extLst>
          </p:cNvPr>
          <p:cNvSpPr/>
          <p:nvPr/>
        </p:nvSpPr>
        <p:spPr>
          <a:xfrm>
            <a:off x="0" y="8686800"/>
            <a:ext cx="17335500" cy="10668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A94E49-7471-2FE8-D259-6CA77CA36E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0350" y="89373"/>
            <a:ext cx="1066800" cy="1283762"/>
          </a:xfrm>
          <a:prstGeom prst="rect">
            <a:avLst/>
          </a:prstGeom>
        </p:spPr>
      </p:pic>
      <p:sp>
        <p:nvSpPr>
          <p:cNvPr id="15" name="object 2" descr="$PPTXTitle">
            <a:extLst>
              <a:ext uri="{FF2B5EF4-FFF2-40B4-BE49-F238E27FC236}">
                <a16:creationId xmlns:a16="http://schemas.microsoft.com/office/drawing/2014/main" id="{C99C1575-DA69-1B5F-D678-53A76D238A4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5738" y="396875"/>
            <a:ext cx="1046321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5" dirty="0"/>
              <a:t>EXETER TOWNSHIP </a:t>
            </a:r>
            <a:r>
              <a:rPr spc="-55" dirty="0"/>
              <a:t>EMERGENCY</a:t>
            </a:r>
            <a:r>
              <a:rPr spc="-165" dirty="0"/>
              <a:t> </a:t>
            </a:r>
            <a:r>
              <a:rPr spc="-50" dirty="0"/>
              <a:t>SERVICES</a:t>
            </a:r>
            <a:r>
              <a:rPr spc="-165" dirty="0"/>
              <a:t> </a:t>
            </a:r>
            <a:r>
              <a:rPr spc="-100" dirty="0"/>
              <a:t>CENTER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8A8843-CA25-2692-C327-159EA45C04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22" y="2458316"/>
            <a:ext cx="16904056" cy="69712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0C19FED-F5D0-5E67-6D1B-D422525D26F1}"/>
              </a:ext>
            </a:extLst>
          </p:cNvPr>
          <p:cNvSpPr txBox="1"/>
          <p:nvPr/>
        </p:nvSpPr>
        <p:spPr>
          <a:xfrm>
            <a:off x="1078725" y="1229684"/>
            <a:ext cx="150352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Open Spring 2028 to Protect and Serve!</a:t>
            </a:r>
          </a:p>
          <a:p>
            <a:pPr algn="ctr"/>
            <a:endParaRPr lang="en-US" sz="800" b="1" dirty="0">
              <a:solidFill>
                <a:srgbClr val="FF0000"/>
              </a:solidFill>
            </a:endParaRPr>
          </a:p>
          <a:p>
            <a:pPr algn="ctr"/>
            <a:r>
              <a:rPr lang="en-US" sz="3200" b="1" dirty="0">
                <a:solidFill>
                  <a:srgbClr val="FF0000"/>
                </a:solidFill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444759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F74A-DE65-BE98-A4BA-CAA54D06A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B2324C89-5F1E-E809-DEEE-AA012250BC5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85420" y="396393"/>
            <a:ext cx="1084453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5" dirty="0"/>
              <a:t>EXETER TOWNSHIP </a:t>
            </a:r>
            <a:r>
              <a:rPr spc="-55" dirty="0"/>
              <a:t>EMERGENCY</a:t>
            </a:r>
            <a:r>
              <a:rPr spc="-165" dirty="0"/>
              <a:t> </a:t>
            </a:r>
            <a:r>
              <a:rPr spc="-50" dirty="0"/>
              <a:t>SERVICES</a:t>
            </a:r>
            <a:r>
              <a:rPr spc="-165" dirty="0"/>
              <a:t> </a:t>
            </a:r>
            <a:r>
              <a:rPr spc="-100" dirty="0"/>
              <a:t>CENTER</a:t>
            </a: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67673D4A-BDEF-5174-6770-224A3198E890}"/>
              </a:ext>
            </a:extLst>
          </p:cNvPr>
          <p:cNvGrpSpPr/>
          <p:nvPr/>
        </p:nvGrpSpPr>
        <p:grpSpPr>
          <a:xfrm>
            <a:off x="15458301" y="0"/>
            <a:ext cx="1311275" cy="1325880"/>
            <a:chOff x="15458301" y="0"/>
            <a:chExt cx="1311275" cy="1325880"/>
          </a:xfrm>
        </p:grpSpPr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BF4F8E20-A0A7-38F2-D243-43E6ADE3165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8302" y="43395"/>
              <a:ext cx="1279941" cy="1258530"/>
            </a:xfrm>
            <a:prstGeom prst="rect">
              <a:avLst/>
            </a:prstGeom>
          </p:spPr>
        </p:pic>
        <p:pic>
          <p:nvPicPr>
            <p:cNvPr id="5" name="object 5" descr="A picture containing text, symbol, logo, emblem  Description automatically generated">
              <a:extLst>
                <a:ext uri="{FF2B5EF4-FFF2-40B4-BE49-F238E27FC236}">
                  <a16:creationId xmlns:a16="http://schemas.microsoft.com/office/drawing/2014/main" id="{78791565-DC9C-58E1-2E23-B0D01FC8763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58301" y="0"/>
              <a:ext cx="1311273" cy="1325562"/>
            </a:xfrm>
            <a:prstGeom prst="rect">
              <a:avLst/>
            </a:prstGeom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940865C9-F379-F0B6-FA88-9393C8E55A93}"/>
              </a:ext>
            </a:extLst>
          </p:cNvPr>
          <p:cNvSpPr/>
          <p:nvPr/>
        </p:nvSpPr>
        <p:spPr>
          <a:xfrm>
            <a:off x="0" y="8686800"/>
            <a:ext cx="17335500" cy="10668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D3AD976-29E5-C484-C362-D5930023F7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0350" y="89373"/>
            <a:ext cx="1066800" cy="12837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8B8F0C-760D-9E68-C693-8C5C8571A566}"/>
              </a:ext>
            </a:extLst>
          </p:cNvPr>
          <p:cNvSpPr txBox="1"/>
          <p:nvPr/>
        </p:nvSpPr>
        <p:spPr>
          <a:xfrm>
            <a:off x="3105151" y="1373134"/>
            <a:ext cx="10964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</a:rPr>
              <a:t>Address Assigned – 70 Gibraltar Road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A6CAC7-DE48-F1BD-BFB8-AF2B2FA821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50" y="2275783"/>
            <a:ext cx="15773400" cy="688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784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313736" y="1373135"/>
            <a:ext cx="30022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800" b="1" spc="-40" dirty="0">
                <a:latin typeface="Trebuchet MS"/>
                <a:cs typeface="Trebuchet MS"/>
              </a:rPr>
              <a:t>Site</a:t>
            </a:r>
            <a:r>
              <a:rPr sz="2800" b="1" spc="-165" dirty="0">
                <a:latin typeface="Trebuchet MS"/>
                <a:cs typeface="Trebuchet MS"/>
              </a:rPr>
              <a:t> </a:t>
            </a:r>
            <a:r>
              <a:rPr sz="2800" b="1" spc="-20" dirty="0">
                <a:latin typeface="Trebuchet MS"/>
                <a:cs typeface="Trebuchet MS"/>
              </a:rPr>
              <a:t>Plan</a:t>
            </a:r>
            <a:endParaRPr sz="2800" dirty="0">
              <a:latin typeface="Trebuchet MS"/>
              <a:cs typeface="Trebuchet M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FC9F08-CE2A-622B-7BF1-DFE6D5A2924A}"/>
              </a:ext>
            </a:extLst>
          </p:cNvPr>
          <p:cNvSpPr/>
          <p:nvPr/>
        </p:nvSpPr>
        <p:spPr>
          <a:xfrm>
            <a:off x="0" y="8686800"/>
            <a:ext cx="17335500" cy="10668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6EB21D-FC3F-EFFD-6AA8-B393386623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0350" y="89373"/>
            <a:ext cx="1066800" cy="1283762"/>
          </a:xfrm>
          <a:prstGeom prst="rect">
            <a:avLst/>
          </a:prstGeom>
        </p:spPr>
      </p:pic>
      <p:sp>
        <p:nvSpPr>
          <p:cNvPr id="15" name="object 2" descr="$PPTXTitle">
            <a:extLst>
              <a:ext uri="{FF2B5EF4-FFF2-40B4-BE49-F238E27FC236}">
                <a16:creationId xmlns:a16="http://schemas.microsoft.com/office/drawing/2014/main" id="{473330B0-0BE3-9456-0646-295C1F76E2E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85738" y="396875"/>
            <a:ext cx="954881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5" dirty="0"/>
              <a:t>EXETER TOWNSHIP </a:t>
            </a:r>
            <a:r>
              <a:rPr spc="-55" dirty="0"/>
              <a:t>EMERGENCY</a:t>
            </a:r>
            <a:r>
              <a:rPr spc="-165" dirty="0"/>
              <a:t> </a:t>
            </a:r>
            <a:r>
              <a:rPr spc="-50" dirty="0"/>
              <a:t>SERVICES</a:t>
            </a:r>
            <a:r>
              <a:rPr spc="-165" dirty="0"/>
              <a:t> </a:t>
            </a:r>
            <a:r>
              <a:rPr spc="-100" dirty="0"/>
              <a:t>CENTER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CE3D04-1F38-3489-FB20-64963B1A4B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550" y="1417575"/>
            <a:ext cx="12224138" cy="82466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B0C7F26-A56E-5C80-3EA7-FB5AD1E518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750" y="1468599"/>
            <a:ext cx="3384938" cy="31339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9CC27B8-F823-8B4F-B500-31C355239C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9" y="1968824"/>
            <a:ext cx="3589187" cy="156608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8A0739C-51FB-F3AF-DEA6-064C83F4F7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1" y="3801297"/>
            <a:ext cx="3589187" cy="204730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51CFE26-AB47-51DB-3741-B09E72FEE63A}"/>
              </a:ext>
            </a:extLst>
          </p:cNvPr>
          <p:cNvSpPr txBox="1"/>
          <p:nvPr/>
        </p:nvSpPr>
        <p:spPr>
          <a:xfrm>
            <a:off x="4617773" y="7824691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DeMoss Road</a:t>
            </a:r>
            <a:r>
              <a:rPr lang="en-US" b="1" dirty="0"/>
              <a:t>	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81F829-8A3E-DD98-BF5C-92834148C67A}"/>
              </a:ext>
            </a:extLst>
          </p:cNvPr>
          <p:cNvSpPr txBox="1"/>
          <p:nvPr/>
        </p:nvSpPr>
        <p:spPr>
          <a:xfrm>
            <a:off x="12674794" y="5573558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Reading Country Club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0ECA97-7C41-BE3E-E3AE-A5713546DD5A}"/>
              </a:ext>
            </a:extLst>
          </p:cNvPr>
          <p:cNvSpPr txBox="1"/>
          <p:nvPr/>
        </p:nvSpPr>
        <p:spPr>
          <a:xfrm>
            <a:off x="4349440" y="3414304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Doctor’s Office Building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5408447-41FC-BD28-A019-45BF9DAFF9E1}"/>
              </a:ext>
            </a:extLst>
          </p:cNvPr>
          <p:cNvSpPr txBox="1"/>
          <p:nvPr/>
        </p:nvSpPr>
        <p:spPr>
          <a:xfrm>
            <a:off x="8493319" y="5081255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Exeter Township 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Emergency Services Center</a:t>
            </a:r>
            <a:r>
              <a:rPr lang="en-US" sz="1600" b="1" dirty="0"/>
              <a:t>	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5143A22-BF25-2619-B7DE-EB4E8A1B0907}"/>
              </a:ext>
            </a:extLst>
          </p:cNvPr>
          <p:cNvSpPr txBox="1"/>
          <p:nvPr/>
        </p:nvSpPr>
        <p:spPr>
          <a:xfrm>
            <a:off x="9277350" y="7178454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Gibraltar Road</a:t>
            </a:r>
            <a:r>
              <a:rPr lang="en-US" b="1" dirty="0"/>
              <a:t>	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1C2434-D7E6-FB6E-0F09-4C162E7011DB}"/>
              </a:ext>
            </a:extLst>
          </p:cNvPr>
          <p:cNvSpPr txBox="1"/>
          <p:nvPr/>
        </p:nvSpPr>
        <p:spPr>
          <a:xfrm>
            <a:off x="7600950" y="8584892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Exeter Township Municipal Campus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B9609A0-5089-6A99-2064-8AF3CCF3DE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1" y="6128052"/>
            <a:ext cx="3589187" cy="2065971"/>
          </a:xfrm>
          <a:prstGeom prst="rect">
            <a:avLst/>
          </a:prstGeom>
        </p:spPr>
      </p:pic>
      <p:grpSp>
        <p:nvGrpSpPr>
          <p:cNvPr id="2" name="object 3">
            <a:extLst>
              <a:ext uri="{FF2B5EF4-FFF2-40B4-BE49-F238E27FC236}">
                <a16:creationId xmlns:a16="http://schemas.microsoft.com/office/drawing/2014/main" id="{7588D0DF-F940-9526-3A8E-C5B46F3E25E5}"/>
              </a:ext>
            </a:extLst>
          </p:cNvPr>
          <p:cNvGrpSpPr/>
          <p:nvPr/>
        </p:nvGrpSpPr>
        <p:grpSpPr>
          <a:xfrm>
            <a:off x="15458301" y="0"/>
            <a:ext cx="1311275" cy="1325880"/>
            <a:chOff x="15458301" y="0"/>
            <a:chExt cx="1311275" cy="1325880"/>
          </a:xfrm>
        </p:grpSpPr>
        <p:pic>
          <p:nvPicPr>
            <p:cNvPr id="3" name="object 4">
              <a:extLst>
                <a:ext uri="{FF2B5EF4-FFF2-40B4-BE49-F238E27FC236}">
                  <a16:creationId xmlns:a16="http://schemas.microsoft.com/office/drawing/2014/main" id="{F9C375FA-7B52-2041-9718-19D742C20849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458302" y="43395"/>
              <a:ext cx="1279941" cy="1258530"/>
            </a:xfrm>
            <a:prstGeom prst="rect">
              <a:avLst/>
            </a:prstGeom>
          </p:spPr>
        </p:pic>
        <p:pic>
          <p:nvPicPr>
            <p:cNvPr id="4" name="object 5" descr="A picture containing text, symbol, logo, emblem  Description automatically generated">
              <a:extLst>
                <a:ext uri="{FF2B5EF4-FFF2-40B4-BE49-F238E27FC236}">
                  <a16:creationId xmlns:a16="http://schemas.microsoft.com/office/drawing/2014/main" id="{1D8CC7F1-24DD-EB95-A7FC-17EE202F06E5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458301" y="0"/>
              <a:ext cx="1311273" cy="132556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386" y="1143000"/>
            <a:ext cx="7915275" cy="4265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80" dirty="0">
                <a:latin typeface="Trebuchet MS"/>
                <a:cs typeface="Trebuchet MS"/>
              </a:rPr>
              <a:t>Work</a:t>
            </a:r>
            <a:r>
              <a:rPr sz="3200" b="1" spc="-150" dirty="0">
                <a:latin typeface="Trebuchet MS"/>
                <a:cs typeface="Trebuchet MS"/>
              </a:rPr>
              <a:t> </a:t>
            </a:r>
            <a:r>
              <a:rPr sz="3200" b="1" spc="-10" dirty="0">
                <a:latin typeface="Trebuchet MS"/>
                <a:cs typeface="Trebuchet MS"/>
              </a:rPr>
              <a:t>Completed</a:t>
            </a:r>
            <a:endParaRPr lang="en-US" sz="3200" dirty="0">
              <a:latin typeface="Trebuchet MS"/>
              <a:cs typeface="Trebuchet MS"/>
            </a:endParaRPr>
          </a:p>
          <a:p>
            <a:pPr marL="469900" marR="259079" indent="-457200">
              <a:lnSpc>
                <a:spcPct val="100000"/>
              </a:lnSpc>
              <a:spcBef>
                <a:spcPts val="2900"/>
              </a:spcBef>
              <a:buFont typeface="Wingdings"/>
              <a:buChar char=""/>
              <a:tabLst>
                <a:tab pos="469900" algn="l"/>
              </a:tabLst>
            </a:pPr>
            <a:r>
              <a:rPr lang="en-US" sz="2800" spc="-180" dirty="0">
                <a:latin typeface="Gill Sans MT"/>
                <a:cs typeface="Gill Sans MT"/>
              </a:rPr>
              <a:t>Front-</a:t>
            </a:r>
            <a:r>
              <a:rPr lang="en-US" sz="2800" spc="-85" dirty="0">
                <a:latin typeface="Gill Sans MT"/>
                <a:cs typeface="Gill Sans MT"/>
              </a:rPr>
              <a:t>End</a:t>
            </a:r>
            <a:r>
              <a:rPr lang="en-US" sz="2800" spc="-105" dirty="0">
                <a:latin typeface="Gill Sans MT"/>
                <a:cs typeface="Gill Sans MT"/>
              </a:rPr>
              <a:t> </a:t>
            </a:r>
            <a:r>
              <a:rPr lang="en-US" sz="2800" spc="-55" dirty="0">
                <a:latin typeface="Gill Sans MT"/>
                <a:cs typeface="Gill Sans MT"/>
              </a:rPr>
              <a:t>Specifications</a:t>
            </a:r>
            <a:r>
              <a:rPr lang="en-US" sz="2800" spc="-90" dirty="0">
                <a:latin typeface="Gill Sans MT"/>
                <a:cs typeface="Gill Sans MT"/>
              </a:rPr>
              <a:t> </a:t>
            </a:r>
            <a:r>
              <a:rPr lang="en-US" sz="2800" spc="-70" dirty="0">
                <a:latin typeface="Gill Sans MT"/>
                <a:cs typeface="Gill Sans MT"/>
              </a:rPr>
              <a:t>draft</a:t>
            </a:r>
            <a:r>
              <a:rPr lang="en-US" sz="2800" spc="-114" dirty="0">
                <a:latin typeface="Gill Sans MT"/>
                <a:cs typeface="Gill Sans MT"/>
              </a:rPr>
              <a:t> </a:t>
            </a:r>
            <a:r>
              <a:rPr lang="en-US" sz="2800" dirty="0">
                <a:latin typeface="Gill Sans MT"/>
                <a:cs typeface="Gill Sans MT"/>
              </a:rPr>
              <a:t>is</a:t>
            </a:r>
            <a:r>
              <a:rPr lang="en-US" sz="2800" spc="-105" dirty="0">
                <a:latin typeface="Gill Sans MT"/>
                <a:cs typeface="Gill Sans MT"/>
              </a:rPr>
              <a:t> </a:t>
            </a:r>
            <a:r>
              <a:rPr lang="en-US" sz="2800" dirty="0">
                <a:latin typeface="Gill Sans MT"/>
                <a:cs typeface="Gill Sans MT"/>
              </a:rPr>
              <a:t>being</a:t>
            </a:r>
            <a:r>
              <a:rPr lang="en-US" sz="2800" spc="-90" dirty="0">
                <a:latin typeface="Gill Sans MT"/>
                <a:cs typeface="Gill Sans MT"/>
              </a:rPr>
              <a:t> </a:t>
            </a:r>
            <a:r>
              <a:rPr lang="en-US" sz="2800" spc="-120" dirty="0">
                <a:latin typeface="Gill Sans MT"/>
                <a:cs typeface="Gill Sans MT"/>
              </a:rPr>
              <a:t>completed</a:t>
            </a:r>
            <a:r>
              <a:rPr lang="en-US" sz="2800" spc="-85" dirty="0">
                <a:latin typeface="Gill Sans MT"/>
                <a:cs typeface="Gill Sans MT"/>
              </a:rPr>
              <a:t> </a:t>
            </a:r>
            <a:r>
              <a:rPr lang="en-US" sz="2800" spc="-25" dirty="0">
                <a:latin typeface="Gill Sans MT"/>
                <a:cs typeface="Gill Sans MT"/>
              </a:rPr>
              <a:t>and </a:t>
            </a:r>
            <a:r>
              <a:rPr lang="en-US" sz="2800" spc="-10" dirty="0">
                <a:latin typeface="Gill Sans MT"/>
                <a:cs typeface="Gill Sans MT"/>
              </a:rPr>
              <a:t>reviewed.</a:t>
            </a:r>
          </a:p>
          <a:p>
            <a:pPr marL="469900" marR="259079" indent="-457200">
              <a:lnSpc>
                <a:spcPct val="100000"/>
              </a:lnSpc>
              <a:spcBef>
                <a:spcPts val="2900"/>
              </a:spcBef>
              <a:buFont typeface="Wingdings"/>
              <a:buChar char=""/>
              <a:tabLst>
                <a:tab pos="469900" algn="l"/>
              </a:tabLst>
            </a:pPr>
            <a:r>
              <a:rPr sz="2800" spc="-75" dirty="0">
                <a:latin typeface="Gill Sans MT"/>
                <a:cs typeface="Gill Sans MT"/>
              </a:rPr>
              <a:t>Logistics</a:t>
            </a:r>
            <a:r>
              <a:rPr sz="2800" spc="-120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and</a:t>
            </a:r>
            <a:r>
              <a:rPr sz="2800" spc="-195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Phasing</a:t>
            </a:r>
            <a:r>
              <a:rPr sz="2800" spc="-140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Plans</a:t>
            </a:r>
            <a:r>
              <a:rPr sz="2800" spc="-125" dirty="0">
                <a:latin typeface="Gill Sans MT"/>
                <a:cs typeface="Gill Sans MT"/>
              </a:rPr>
              <a:t> </a:t>
            </a:r>
            <a:r>
              <a:rPr sz="2800" spc="-105" dirty="0">
                <a:latin typeface="Gill Sans MT"/>
                <a:cs typeface="Gill Sans MT"/>
              </a:rPr>
              <a:t>are</a:t>
            </a:r>
            <a:r>
              <a:rPr sz="2800" spc="-100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being</a:t>
            </a:r>
            <a:r>
              <a:rPr sz="2800" spc="-120" dirty="0">
                <a:latin typeface="Gill Sans MT"/>
                <a:cs typeface="Gill Sans MT"/>
              </a:rPr>
              <a:t> </a:t>
            </a:r>
            <a:r>
              <a:rPr sz="2800" spc="-114" dirty="0">
                <a:latin typeface="Gill Sans MT"/>
                <a:cs typeface="Gill Sans MT"/>
              </a:rPr>
              <a:t>completed</a:t>
            </a:r>
            <a:r>
              <a:rPr sz="2800" spc="-85" dirty="0">
                <a:latin typeface="Gill Sans MT"/>
                <a:cs typeface="Gill Sans MT"/>
              </a:rPr>
              <a:t> </a:t>
            </a:r>
            <a:r>
              <a:rPr sz="2800" spc="-25" dirty="0">
                <a:latin typeface="Gill Sans MT"/>
                <a:cs typeface="Gill Sans MT"/>
              </a:rPr>
              <a:t>and </a:t>
            </a:r>
            <a:r>
              <a:rPr sz="2800" dirty="0">
                <a:latin typeface="Gill Sans MT"/>
                <a:cs typeface="Gill Sans MT"/>
              </a:rPr>
              <a:t>will</a:t>
            </a:r>
            <a:r>
              <a:rPr sz="2800" spc="-100" dirty="0">
                <a:latin typeface="Gill Sans MT"/>
                <a:cs typeface="Gill Sans MT"/>
              </a:rPr>
              <a:t> </a:t>
            </a:r>
            <a:r>
              <a:rPr sz="2800" spc="-80" dirty="0">
                <a:latin typeface="Gill Sans MT"/>
                <a:cs typeface="Gill Sans MT"/>
              </a:rPr>
              <a:t>be</a:t>
            </a:r>
            <a:r>
              <a:rPr sz="2800" spc="-90" dirty="0">
                <a:latin typeface="Gill Sans MT"/>
                <a:cs typeface="Gill Sans MT"/>
              </a:rPr>
              <a:t> </a:t>
            </a:r>
            <a:r>
              <a:rPr sz="2800" spc="-114" dirty="0">
                <a:latin typeface="Gill Sans MT"/>
                <a:cs typeface="Gill Sans MT"/>
              </a:rPr>
              <a:t>reviewed</a:t>
            </a:r>
            <a:r>
              <a:rPr sz="2800" spc="-105" dirty="0">
                <a:latin typeface="Gill Sans MT"/>
                <a:cs typeface="Gill Sans MT"/>
              </a:rPr>
              <a:t> </a:t>
            </a:r>
            <a:r>
              <a:rPr sz="2800" spc="-60" dirty="0">
                <a:latin typeface="Gill Sans MT"/>
                <a:cs typeface="Gill Sans MT"/>
              </a:rPr>
              <a:t>with</a:t>
            </a:r>
            <a:r>
              <a:rPr sz="2800" spc="-100" dirty="0">
                <a:latin typeface="Gill Sans MT"/>
                <a:cs typeface="Gill Sans MT"/>
              </a:rPr>
              <a:t> </a:t>
            </a:r>
            <a:r>
              <a:rPr sz="2800" spc="-105" dirty="0">
                <a:latin typeface="Gill Sans MT"/>
                <a:cs typeface="Gill Sans MT"/>
              </a:rPr>
              <a:t>Design</a:t>
            </a:r>
            <a:r>
              <a:rPr sz="2800" spc="-240" dirty="0">
                <a:latin typeface="Gill Sans MT"/>
                <a:cs typeface="Gill Sans MT"/>
              </a:rPr>
              <a:t> </a:t>
            </a:r>
            <a:r>
              <a:rPr sz="2800" spc="-220" dirty="0">
                <a:latin typeface="Gill Sans MT"/>
                <a:cs typeface="Gill Sans MT"/>
              </a:rPr>
              <a:t>Team</a:t>
            </a:r>
            <a:r>
              <a:rPr sz="2800" spc="-80" dirty="0">
                <a:latin typeface="Gill Sans MT"/>
                <a:cs typeface="Gill Sans MT"/>
              </a:rPr>
              <a:t> </a:t>
            </a:r>
            <a:r>
              <a:rPr sz="2800" spc="-30" dirty="0">
                <a:latin typeface="Gill Sans MT"/>
                <a:cs typeface="Gill Sans MT"/>
              </a:rPr>
              <a:t>and</a:t>
            </a:r>
            <a:r>
              <a:rPr sz="2800" spc="-235" dirty="0">
                <a:latin typeface="Gill Sans MT"/>
                <a:cs typeface="Gill Sans MT"/>
              </a:rPr>
              <a:t> </a:t>
            </a:r>
            <a:r>
              <a:rPr sz="2800" spc="-20" dirty="0">
                <a:latin typeface="Gill Sans MT"/>
                <a:cs typeface="Gill Sans MT"/>
              </a:rPr>
              <a:t>Township.</a:t>
            </a:r>
            <a:endParaRPr sz="2800" dirty="0">
              <a:latin typeface="Gill Sans MT"/>
              <a:cs typeface="Gill Sans MT"/>
            </a:endParaRPr>
          </a:p>
          <a:p>
            <a:pPr marL="469900" marR="5080" indent="-457200">
              <a:lnSpc>
                <a:spcPct val="100000"/>
              </a:lnSpc>
              <a:buFont typeface="Wingdings"/>
              <a:buChar char=""/>
              <a:tabLst>
                <a:tab pos="469900" algn="l"/>
              </a:tabLst>
            </a:pPr>
            <a:r>
              <a:rPr sz="2800" spc="-65" dirty="0">
                <a:latin typeface="Gill Sans MT"/>
                <a:cs typeface="Gill Sans MT"/>
              </a:rPr>
              <a:t>Finish</a:t>
            </a:r>
            <a:r>
              <a:rPr sz="2800" spc="-130" dirty="0">
                <a:latin typeface="Gill Sans MT"/>
                <a:cs typeface="Gill Sans MT"/>
              </a:rPr>
              <a:t> </a:t>
            </a:r>
            <a:r>
              <a:rPr sz="2800" spc="-90" dirty="0">
                <a:latin typeface="Gill Sans MT"/>
                <a:cs typeface="Gill Sans MT"/>
              </a:rPr>
              <a:t>selections</a:t>
            </a:r>
            <a:r>
              <a:rPr sz="2800" spc="-105" dirty="0">
                <a:latin typeface="Gill Sans MT"/>
                <a:cs typeface="Gill Sans MT"/>
              </a:rPr>
              <a:t> are</a:t>
            </a:r>
            <a:r>
              <a:rPr sz="2800" spc="-100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being</a:t>
            </a:r>
            <a:r>
              <a:rPr sz="2800" spc="-145" dirty="0">
                <a:latin typeface="Gill Sans MT"/>
                <a:cs typeface="Gill Sans MT"/>
              </a:rPr>
              <a:t> </a:t>
            </a:r>
            <a:r>
              <a:rPr sz="2800" spc="-10" dirty="0">
                <a:latin typeface="Gill Sans MT"/>
                <a:cs typeface="Gill Sans MT"/>
              </a:rPr>
              <a:t>finalized</a:t>
            </a:r>
            <a:r>
              <a:rPr sz="2800" spc="-125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and</a:t>
            </a:r>
            <a:r>
              <a:rPr sz="2800" spc="-125" dirty="0">
                <a:latin typeface="Gill Sans MT"/>
                <a:cs typeface="Gill Sans MT"/>
              </a:rPr>
              <a:t> </a:t>
            </a:r>
            <a:r>
              <a:rPr sz="2800" spc="-65" dirty="0">
                <a:latin typeface="Gill Sans MT"/>
                <a:cs typeface="Gill Sans MT"/>
              </a:rPr>
              <a:t>integrated</a:t>
            </a:r>
            <a:r>
              <a:rPr sz="2800" spc="-110" dirty="0">
                <a:latin typeface="Gill Sans MT"/>
                <a:cs typeface="Gill Sans MT"/>
              </a:rPr>
              <a:t> </a:t>
            </a:r>
            <a:r>
              <a:rPr sz="2800" spc="-20" dirty="0">
                <a:latin typeface="Gill Sans MT"/>
                <a:cs typeface="Gill Sans MT"/>
              </a:rPr>
              <a:t>into </a:t>
            </a:r>
            <a:r>
              <a:rPr sz="2800" spc="-100" dirty="0">
                <a:latin typeface="Gill Sans MT"/>
                <a:cs typeface="Gill Sans MT"/>
              </a:rPr>
              <a:t>the </a:t>
            </a:r>
            <a:r>
              <a:rPr sz="2800" spc="-20" dirty="0">
                <a:latin typeface="Gill Sans MT"/>
                <a:cs typeface="Gill Sans MT"/>
              </a:rPr>
              <a:t>design</a:t>
            </a:r>
            <a:r>
              <a:rPr sz="2800" spc="-110" dirty="0">
                <a:latin typeface="Gill Sans MT"/>
                <a:cs typeface="Gill Sans MT"/>
              </a:rPr>
              <a:t> </a:t>
            </a:r>
            <a:r>
              <a:rPr sz="2800" spc="-10" dirty="0">
                <a:latin typeface="Gill Sans MT"/>
                <a:cs typeface="Gill Sans MT"/>
              </a:rPr>
              <a:t>documents.</a:t>
            </a:r>
            <a:endParaRPr lang="en-US" sz="2800" spc="-10" dirty="0">
              <a:latin typeface="Gill Sans MT"/>
              <a:cs typeface="Gill Sans MT"/>
            </a:endParaRPr>
          </a:p>
          <a:p>
            <a:pPr marL="469900" marR="5080" indent="-457200">
              <a:lnSpc>
                <a:spcPct val="100000"/>
              </a:lnSpc>
              <a:buFont typeface="Wingdings"/>
              <a:buChar char=""/>
              <a:tabLst>
                <a:tab pos="469900" algn="l"/>
              </a:tabLst>
            </a:pPr>
            <a:r>
              <a:rPr lang="en-US" sz="2800" spc="-10" dirty="0">
                <a:latin typeface="Gill Sans MT"/>
                <a:cs typeface="Gill Sans MT"/>
              </a:rPr>
              <a:t>Site Clearing</a:t>
            </a:r>
            <a:endParaRPr sz="2800" dirty="0">
              <a:latin typeface="Gill Sans MT"/>
              <a:cs typeface="Gill Sans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81854" y="1138646"/>
            <a:ext cx="7868920" cy="6123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80" dirty="0">
                <a:latin typeface="Trebuchet MS"/>
                <a:cs typeface="Trebuchet MS"/>
              </a:rPr>
              <a:t>Work</a:t>
            </a:r>
            <a:r>
              <a:rPr sz="3200" b="1" spc="-165" dirty="0">
                <a:latin typeface="Trebuchet MS"/>
                <a:cs typeface="Trebuchet MS"/>
              </a:rPr>
              <a:t> </a:t>
            </a:r>
            <a:r>
              <a:rPr sz="3200" b="1" dirty="0">
                <a:latin typeface="Trebuchet MS"/>
                <a:cs typeface="Trebuchet MS"/>
              </a:rPr>
              <a:t>In</a:t>
            </a:r>
            <a:r>
              <a:rPr sz="3200" b="1" spc="-185" dirty="0">
                <a:latin typeface="Trebuchet MS"/>
                <a:cs typeface="Trebuchet MS"/>
              </a:rPr>
              <a:t> </a:t>
            </a:r>
            <a:r>
              <a:rPr sz="3200" b="1" spc="-10" dirty="0">
                <a:latin typeface="Trebuchet MS"/>
                <a:cs typeface="Trebuchet MS"/>
              </a:rPr>
              <a:t>Progress</a:t>
            </a:r>
            <a:endParaRPr sz="3200">
              <a:latin typeface="Trebuchet MS"/>
              <a:cs typeface="Trebuchet MS"/>
            </a:endParaRPr>
          </a:p>
          <a:p>
            <a:pPr marL="469900" marR="281940" indent="-457200">
              <a:lnSpc>
                <a:spcPct val="100000"/>
              </a:lnSpc>
              <a:spcBef>
                <a:spcPts val="2420"/>
              </a:spcBef>
              <a:buFont typeface="Wingdings"/>
              <a:buChar char=""/>
              <a:tabLst>
                <a:tab pos="469900" algn="l"/>
              </a:tabLst>
            </a:pPr>
            <a:r>
              <a:rPr sz="2800" spc="-180" dirty="0">
                <a:latin typeface="Gill Sans MT"/>
                <a:cs typeface="Gill Sans MT"/>
              </a:rPr>
              <a:t>Front-</a:t>
            </a:r>
            <a:r>
              <a:rPr sz="2800" spc="-85" dirty="0">
                <a:latin typeface="Gill Sans MT"/>
                <a:cs typeface="Gill Sans MT"/>
              </a:rPr>
              <a:t>End</a:t>
            </a:r>
            <a:r>
              <a:rPr sz="2800" spc="-110" dirty="0">
                <a:latin typeface="Gill Sans MT"/>
                <a:cs typeface="Gill Sans MT"/>
              </a:rPr>
              <a:t> </a:t>
            </a:r>
            <a:r>
              <a:rPr sz="2800" spc="-55" dirty="0">
                <a:latin typeface="Gill Sans MT"/>
                <a:cs typeface="Gill Sans MT"/>
              </a:rPr>
              <a:t>Specifications</a:t>
            </a:r>
            <a:r>
              <a:rPr sz="2800" spc="-85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being</a:t>
            </a:r>
            <a:r>
              <a:rPr sz="2800" spc="-90" dirty="0">
                <a:latin typeface="Gill Sans MT"/>
                <a:cs typeface="Gill Sans MT"/>
              </a:rPr>
              <a:t> </a:t>
            </a:r>
            <a:r>
              <a:rPr sz="2800" spc="-114" dirty="0">
                <a:latin typeface="Gill Sans MT"/>
                <a:cs typeface="Gill Sans MT"/>
              </a:rPr>
              <a:t>reviewed</a:t>
            </a:r>
            <a:r>
              <a:rPr sz="2800" spc="-110" dirty="0">
                <a:latin typeface="Gill Sans MT"/>
                <a:cs typeface="Gill Sans MT"/>
              </a:rPr>
              <a:t> </a:t>
            </a:r>
            <a:r>
              <a:rPr sz="2800" spc="-85" dirty="0">
                <a:latin typeface="Gill Sans MT"/>
                <a:cs typeface="Gill Sans MT"/>
              </a:rPr>
              <a:t>by</a:t>
            </a:r>
            <a:r>
              <a:rPr sz="2800" spc="-250" dirty="0">
                <a:latin typeface="Gill Sans MT"/>
                <a:cs typeface="Gill Sans MT"/>
              </a:rPr>
              <a:t> </a:t>
            </a:r>
            <a:r>
              <a:rPr sz="2800" spc="-110" dirty="0">
                <a:latin typeface="Gill Sans MT"/>
                <a:cs typeface="Gill Sans MT"/>
              </a:rPr>
              <a:t>Township </a:t>
            </a:r>
            <a:r>
              <a:rPr sz="2800" spc="-30" dirty="0">
                <a:latin typeface="Gill Sans MT"/>
                <a:cs typeface="Gill Sans MT"/>
              </a:rPr>
              <a:t>Solicitor.</a:t>
            </a:r>
            <a:endParaRPr sz="2800">
              <a:latin typeface="Gill Sans MT"/>
              <a:cs typeface="Gill Sans MT"/>
            </a:endParaRPr>
          </a:p>
          <a:p>
            <a:pPr marL="469900" marR="46355" indent="-457200">
              <a:lnSpc>
                <a:spcPct val="100000"/>
              </a:lnSpc>
              <a:spcBef>
                <a:spcPts val="2400"/>
              </a:spcBef>
              <a:buFont typeface="Wingdings"/>
              <a:buChar char=""/>
              <a:tabLst>
                <a:tab pos="469900" algn="l"/>
              </a:tabLst>
            </a:pPr>
            <a:r>
              <a:rPr sz="2800" spc="-240" dirty="0">
                <a:latin typeface="Gill Sans MT"/>
                <a:cs typeface="Gill Sans MT"/>
              </a:rPr>
              <a:t>Owner</a:t>
            </a:r>
            <a:r>
              <a:rPr sz="2800" spc="-265" dirty="0">
                <a:latin typeface="Gill Sans MT"/>
                <a:cs typeface="Gill Sans MT"/>
              </a:rPr>
              <a:t> </a:t>
            </a:r>
            <a:r>
              <a:rPr sz="2800" spc="-170" dirty="0">
                <a:latin typeface="Gill Sans MT"/>
                <a:cs typeface="Gill Sans MT"/>
              </a:rPr>
              <a:t>Vendors</a:t>
            </a:r>
            <a:r>
              <a:rPr sz="2800" spc="-85" dirty="0">
                <a:latin typeface="Gill Sans MT"/>
                <a:cs typeface="Gill Sans MT"/>
              </a:rPr>
              <a:t> </a:t>
            </a:r>
            <a:r>
              <a:rPr sz="2800" spc="-10" dirty="0">
                <a:latin typeface="Gill Sans MT"/>
                <a:cs typeface="Gill Sans MT"/>
              </a:rPr>
              <a:t>design</a:t>
            </a:r>
            <a:r>
              <a:rPr sz="2800" spc="-135" dirty="0">
                <a:latin typeface="Gill Sans MT"/>
                <a:cs typeface="Gill Sans MT"/>
              </a:rPr>
              <a:t> </a:t>
            </a:r>
            <a:r>
              <a:rPr sz="2800" spc="-50" dirty="0">
                <a:latin typeface="Gill Sans MT"/>
                <a:cs typeface="Gill Sans MT"/>
              </a:rPr>
              <a:t>meetings</a:t>
            </a:r>
            <a:r>
              <a:rPr sz="2800" spc="-110" dirty="0">
                <a:latin typeface="Gill Sans MT"/>
                <a:cs typeface="Gill Sans MT"/>
              </a:rPr>
              <a:t> </a:t>
            </a:r>
            <a:r>
              <a:rPr sz="2800" spc="-55" dirty="0">
                <a:latin typeface="Gill Sans MT"/>
                <a:cs typeface="Gill Sans MT"/>
              </a:rPr>
              <a:t>continuing</a:t>
            </a:r>
            <a:r>
              <a:rPr sz="2800" spc="-95" dirty="0">
                <a:latin typeface="Gill Sans MT"/>
                <a:cs typeface="Gill Sans MT"/>
              </a:rPr>
              <a:t> </a:t>
            </a:r>
            <a:r>
              <a:rPr sz="2800" spc="-20" dirty="0">
                <a:latin typeface="Gill Sans MT"/>
                <a:cs typeface="Gill Sans MT"/>
              </a:rPr>
              <a:t>with </a:t>
            </a:r>
            <a:r>
              <a:rPr sz="2800" spc="-100" dirty="0">
                <a:latin typeface="Gill Sans MT"/>
                <a:cs typeface="Gill Sans MT"/>
              </a:rPr>
              <a:t>Design</a:t>
            </a:r>
            <a:r>
              <a:rPr sz="2800" spc="-55" dirty="0">
                <a:latin typeface="Gill Sans MT"/>
                <a:cs typeface="Gill Sans MT"/>
              </a:rPr>
              <a:t> </a:t>
            </a:r>
            <a:r>
              <a:rPr sz="2800" spc="-105" dirty="0">
                <a:latin typeface="Gill Sans MT"/>
                <a:cs typeface="Gill Sans MT"/>
              </a:rPr>
              <a:t>Representative</a:t>
            </a:r>
            <a:r>
              <a:rPr sz="2800" spc="-60" dirty="0">
                <a:latin typeface="Gill Sans MT"/>
                <a:cs typeface="Gill Sans MT"/>
              </a:rPr>
              <a:t> </a:t>
            </a:r>
            <a:r>
              <a:rPr sz="2800" spc="-110" dirty="0">
                <a:latin typeface="Gill Sans MT"/>
                <a:cs typeface="Gill Sans MT"/>
              </a:rPr>
              <a:t>Review</a:t>
            </a:r>
            <a:r>
              <a:rPr sz="2800" spc="-70" dirty="0">
                <a:latin typeface="Gill Sans MT"/>
                <a:cs typeface="Gill Sans MT"/>
              </a:rPr>
              <a:t> </a:t>
            </a:r>
            <a:r>
              <a:rPr sz="2800" spc="-40" dirty="0">
                <a:latin typeface="Gill Sans MT"/>
                <a:cs typeface="Gill Sans MT"/>
              </a:rPr>
              <a:t>Meetings</a:t>
            </a:r>
            <a:r>
              <a:rPr sz="2800" spc="-55" dirty="0">
                <a:latin typeface="Gill Sans MT"/>
                <a:cs typeface="Gill Sans MT"/>
              </a:rPr>
              <a:t> </a:t>
            </a:r>
            <a:r>
              <a:rPr sz="2800" spc="-150" dirty="0">
                <a:latin typeface="Gill Sans MT"/>
                <a:cs typeface="Gill Sans MT"/>
              </a:rPr>
              <a:t>for</a:t>
            </a:r>
            <a:r>
              <a:rPr sz="2800" spc="-80" dirty="0">
                <a:latin typeface="Gill Sans MT"/>
                <a:cs typeface="Gill Sans MT"/>
              </a:rPr>
              <a:t> </a:t>
            </a:r>
            <a:r>
              <a:rPr sz="2800" spc="-10" dirty="0">
                <a:latin typeface="Gill Sans MT"/>
                <a:cs typeface="Gill Sans MT"/>
              </a:rPr>
              <a:t>specific </a:t>
            </a:r>
            <a:r>
              <a:rPr sz="2800" spc="-125" dirty="0">
                <a:latin typeface="Gill Sans MT"/>
                <a:cs typeface="Gill Sans MT"/>
              </a:rPr>
              <a:t>products.</a:t>
            </a:r>
            <a:r>
              <a:rPr sz="2800" spc="-145" dirty="0">
                <a:latin typeface="Gill Sans MT"/>
                <a:cs typeface="Gill Sans MT"/>
              </a:rPr>
              <a:t> Coordination</a:t>
            </a:r>
            <a:r>
              <a:rPr sz="2800" spc="-30" dirty="0">
                <a:latin typeface="Gill Sans MT"/>
                <a:cs typeface="Gill Sans MT"/>
              </a:rPr>
              <a:t> </a:t>
            </a:r>
            <a:r>
              <a:rPr sz="2800" spc="-95" dirty="0">
                <a:latin typeface="Gill Sans MT"/>
                <a:cs typeface="Gill Sans MT"/>
              </a:rPr>
              <a:t>into</a:t>
            </a:r>
            <a:r>
              <a:rPr sz="2800" spc="-60" dirty="0">
                <a:latin typeface="Gill Sans MT"/>
                <a:cs typeface="Gill Sans MT"/>
              </a:rPr>
              <a:t> </a:t>
            </a:r>
            <a:r>
              <a:rPr sz="2800" spc="-125" dirty="0">
                <a:latin typeface="Gill Sans MT"/>
                <a:cs typeface="Gill Sans MT"/>
              </a:rPr>
              <a:t>construction</a:t>
            </a:r>
            <a:r>
              <a:rPr sz="2800" spc="-45" dirty="0">
                <a:latin typeface="Gill Sans MT"/>
                <a:cs typeface="Gill Sans MT"/>
              </a:rPr>
              <a:t> </a:t>
            </a:r>
            <a:r>
              <a:rPr sz="2800" spc="-114" dirty="0">
                <a:latin typeface="Gill Sans MT"/>
                <a:cs typeface="Gill Sans MT"/>
              </a:rPr>
              <a:t>documents</a:t>
            </a:r>
            <a:r>
              <a:rPr sz="2800" spc="-30" dirty="0">
                <a:latin typeface="Gill Sans MT"/>
                <a:cs typeface="Gill Sans MT"/>
              </a:rPr>
              <a:t> </a:t>
            </a:r>
            <a:r>
              <a:rPr sz="2800" spc="-25" dirty="0">
                <a:latin typeface="Gill Sans MT"/>
                <a:cs typeface="Gill Sans MT"/>
              </a:rPr>
              <a:t>to </a:t>
            </a:r>
            <a:r>
              <a:rPr sz="2800" spc="-10" dirty="0">
                <a:latin typeface="Gill Sans MT"/>
                <a:cs typeface="Gill Sans MT"/>
              </a:rPr>
              <a:t>continue.</a:t>
            </a:r>
            <a:endParaRPr sz="2800">
              <a:latin typeface="Gill Sans MT"/>
              <a:cs typeface="Gill Sans MT"/>
            </a:endParaRPr>
          </a:p>
          <a:p>
            <a:pPr marL="469900" marR="5080" indent="-457200">
              <a:lnSpc>
                <a:spcPct val="100000"/>
              </a:lnSpc>
              <a:spcBef>
                <a:spcPts val="2400"/>
              </a:spcBef>
              <a:buFont typeface="Wingdings"/>
              <a:buChar char=""/>
              <a:tabLst>
                <a:tab pos="469900" algn="l"/>
              </a:tabLst>
            </a:pPr>
            <a:r>
              <a:rPr sz="2800" spc="-100" dirty="0">
                <a:latin typeface="Gill Sans MT"/>
                <a:cs typeface="Gill Sans MT"/>
              </a:rPr>
              <a:t>Utility</a:t>
            </a:r>
            <a:r>
              <a:rPr sz="2800" spc="-95" dirty="0">
                <a:latin typeface="Gill Sans MT"/>
                <a:cs typeface="Gill Sans MT"/>
              </a:rPr>
              <a:t> </a:t>
            </a:r>
            <a:r>
              <a:rPr sz="2800" spc="-114" dirty="0">
                <a:latin typeface="Gill Sans MT"/>
                <a:cs typeface="Gill Sans MT"/>
              </a:rPr>
              <a:t>Service</a:t>
            </a:r>
            <a:r>
              <a:rPr sz="2800" spc="-105" dirty="0">
                <a:latin typeface="Gill Sans MT"/>
                <a:cs typeface="Gill Sans MT"/>
              </a:rPr>
              <a:t> </a:t>
            </a:r>
            <a:r>
              <a:rPr sz="2800" spc="-60" dirty="0">
                <a:latin typeface="Gill Sans MT"/>
                <a:cs typeface="Gill Sans MT"/>
              </a:rPr>
              <a:t>submissions</a:t>
            </a:r>
            <a:r>
              <a:rPr sz="2800" spc="-35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and</a:t>
            </a:r>
            <a:r>
              <a:rPr sz="2800" spc="-75" dirty="0">
                <a:latin typeface="Gill Sans MT"/>
                <a:cs typeface="Gill Sans MT"/>
              </a:rPr>
              <a:t> </a:t>
            </a:r>
            <a:r>
              <a:rPr sz="2800" spc="-100" dirty="0">
                <a:latin typeface="Gill Sans MT"/>
                <a:cs typeface="Gill Sans MT"/>
              </a:rPr>
              <a:t>Utility</a:t>
            </a:r>
            <a:r>
              <a:rPr sz="2800" spc="-95" dirty="0">
                <a:latin typeface="Gill Sans MT"/>
                <a:cs typeface="Gill Sans MT"/>
              </a:rPr>
              <a:t> </a:t>
            </a:r>
            <a:r>
              <a:rPr sz="2800" spc="-155" dirty="0">
                <a:latin typeface="Gill Sans MT"/>
                <a:cs typeface="Gill Sans MT"/>
              </a:rPr>
              <a:t>Company</a:t>
            </a:r>
            <a:r>
              <a:rPr sz="2800" spc="-55" dirty="0">
                <a:latin typeface="Gill Sans MT"/>
                <a:cs typeface="Gill Sans MT"/>
              </a:rPr>
              <a:t> </a:t>
            </a:r>
            <a:r>
              <a:rPr sz="2800" spc="-45" dirty="0">
                <a:latin typeface="Gill Sans MT"/>
                <a:cs typeface="Gill Sans MT"/>
              </a:rPr>
              <a:t>Design </a:t>
            </a:r>
            <a:r>
              <a:rPr sz="2800" dirty="0">
                <a:latin typeface="Gill Sans MT"/>
                <a:cs typeface="Gill Sans MT"/>
              </a:rPr>
              <a:t>in</a:t>
            </a:r>
            <a:r>
              <a:rPr sz="2800" spc="-150" dirty="0">
                <a:latin typeface="Gill Sans MT"/>
                <a:cs typeface="Gill Sans MT"/>
              </a:rPr>
              <a:t> </a:t>
            </a:r>
            <a:r>
              <a:rPr sz="2800" spc="-10" dirty="0">
                <a:latin typeface="Gill Sans MT"/>
                <a:cs typeface="Gill Sans MT"/>
              </a:rPr>
              <a:t>progress.</a:t>
            </a:r>
            <a:endParaRPr sz="28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10"/>
              </a:spcBef>
              <a:buFont typeface="Wingdings"/>
              <a:buChar char=""/>
            </a:pPr>
            <a:endParaRPr sz="2800">
              <a:latin typeface="Gill Sans MT"/>
              <a:cs typeface="Gill Sans MT"/>
            </a:endParaRPr>
          </a:p>
          <a:p>
            <a:pPr marL="469900" marR="841375" indent="-457200">
              <a:lnSpc>
                <a:spcPct val="100000"/>
              </a:lnSpc>
              <a:buFont typeface="Wingdings"/>
              <a:buChar char=""/>
              <a:tabLst>
                <a:tab pos="469900" algn="l"/>
              </a:tabLst>
            </a:pPr>
            <a:r>
              <a:rPr sz="2800" spc="-100" dirty="0">
                <a:latin typeface="Gill Sans MT"/>
                <a:cs typeface="Gill Sans MT"/>
              </a:rPr>
              <a:t>Design</a:t>
            </a:r>
            <a:r>
              <a:rPr sz="2800" spc="-65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is</a:t>
            </a:r>
            <a:r>
              <a:rPr sz="2800" spc="-75" dirty="0">
                <a:latin typeface="Gill Sans MT"/>
                <a:cs typeface="Gill Sans MT"/>
              </a:rPr>
              <a:t> </a:t>
            </a:r>
            <a:r>
              <a:rPr sz="2800" spc="-85" dirty="0">
                <a:latin typeface="Gill Sans MT"/>
                <a:cs typeface="Gill Sans MT"/>
              </a:rPr>
              <a:t>progressing</a:t>
            </a:r>
            <a:r>
              <a:rPr sz="2800" spc="-50" dirty="0">
                <a:latin typeface="Gill Sans MT"/>
                <a:cs typeface="Gill Sans MT"/>
              </a:rPr>
              <a:t> </a:t>
            </a:r>
            <a:r>
              <a:rPr sz="2800" spc="-125" dirty="0">
                <a:latin typeface="Gill Sans MT"/>
                <a:cs typeface="Gill Sans MT"/>
              </a:rPr>
              <a:t>towards</a:t>
            </a:r>
            <a:r>
              <a:rPr sz="2800" spc="-80" dirty="0">
                <a:latin typeface="Gill Sans MT"/>
                <a:cs typeface="Gill Sans MT"/>
              </a:rPr>
              <a:t> </a:t>
            </a:r>
            <a:r>
              <a:rPr sz="2800" spc="75" dirty="0">
                <a:latin typeface="Gill Sans MT"/>
                <a:cs typeface="Gill Sans MT"/>
              </a:rPr>
              <a:t>90%</a:t>
            </a:r>
            <a:r>
              <a:rPr sz="2800" spc="-65" dirty="0">
                <a:latin typeface="Gill Sans MT"/>
                <a:cs typeface="Gill Sans MT"/>
              </a:rPr>
              <a:t> </a:t>
            </a:r>
            <a:r>
              <a:rPr sz="2800" spc="-130" dirty="0">
                <a:latin typeface="Gill Sans MT"/>
                <a:cs typeface="Gill Sans MT"/>
              </a:rPr>
              <a:t>Construction </a:t>
            </a:r>
            <a:r>
              <a:rPr sz="2800" spc="-165" dirty="0">
                <a:latin typeface="Gill Sans MT"/>
                <a:cs typeface="Gill Sans MT"/>
              </a:rPr>
              <a:t>Documents</a:t>
            </a:r>
            <a:r>
              <a:rPr sz="2800" spc="-75" dirty="0">
                <a:latin typeface="Gill Sans MT"/>
                <a:cs typeface="Gill Sans MT"/>
              </a:rPr>
              <a:t> </a:t>
            </a:r>
            <a:r>
              <a:rPr sz="2800" spc="-65" dirty="0">
                <a:latin typeface="Gill Sans MT"/>
                <a:cs typeface="Gill Sans MT"/>
              </a:rPr>
              <a:t>deliverable</a:t>
            </a:r>
            <a:r>
              <a:rPr sz="2800" spc="-80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at</a:t>
            </a:r>
            <a:r>
              <a:rPr sz="2800" spc="-95" dirty="0">
                <a:latin typeface="Gill Sans MT"/>
                <a:cs typeface="Gill Sans MT"/>
              </a:rPr>
              <a:t> </a:t>
            </a:r>
            <a:r>
              <a:rPr sz="2800" spc="-100" dirty="0">
                <a:latin typeface="Gill Sans MT"/>
                <a:cs typeface="Gill Sans MT"/>
              </a:rPr>
              <a:t>the</a:t>
            </a:r>
            <a:r>
              <a:rPr sz="2800" spc="-90" dirty="0">
                <a:latin typeface="Gill Sans MT"/>
                <a:cs typeface="Gill Sans MT"/>
              </a:rPr>
              <a:t> end</a:t>
            </a:r>
            <a:r>
              <a:rPr sz="2800" spc="-80" dirty="0">
                <a:latin typeface="Gill Sans MT"/>
                <a:cs typeface="Gill Sans MT"/>
              </a:rPr>
              <a:t> </a:t>
            </a:r>
            <a:r>
              <a:rPr sz="2800" spc="-70" dirty="0">
                <a:latin typeface="Gill Sans MT"/>
                <a:cs typeface="Gill Sans MT"/>
              </a:rPr>
              <a:t>of</a:t>
            </a:r>
            <a:r>
              <a:rPr sz="2800" spc="-240" dirty="0">
                <a:latin typeface="Gill Sans MT"/>
                <a:cs typeface="Gill Sans MT"/>
              </a:rPr>
              <a:t> </a:t>
            </a:r>
            <a:r>
              <a:rPr sz="2800" spc="-10" dirty="0">
                <a:latin typeface="Gill Sans MT"/>
                <a:cs typeface="Gill Sans MT"/>
              </a:rPr>
              <a:t>August.</a:t>
            </a:r>
            <a:endParaRPr sz="2800">
              <a:latin typeface="Gill Sans MT"/>
              <a:cs typeface="Gill Sans M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5458301" y="0"/>
            <a:ext cx="1311275" cy="1325880"/>
            <a:chOff x="15458301" y="0"/>
            <a:chExt cx="1311275" cy="132588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8302" y="43395"/>
              <a:ext cx="1279941" cy="1258530"/>
            </a:xfrm>
            <a:prstGeom prst="rect">
              <a:avLst/>
            </a:prstGeom>
          </p:spPr>
        </p:pic>
        <p:pic>
          <p:nvPicPr>
            <p:cNvPr id="7" name="object 7" descr="A picture containing text, symbol, logo, emblem  Description automatically generated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58301" y="0"/>
              <a:ext cx="1311273" cy="1325562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C8198BAA-2FA7-BD6A-F313-0FEFB9B81380}"/>
              </a:ext>
            </a:extLst>
          </p:cNvPr>
          <p:cNvSpPr/>
          <p:nvPr/>
        </p:nvSpPr>
        <p:spPr>
          <a:xfrm>
            <a:off x="0" y="8686800"/>
            <a:ext cx="17335500" cy="10668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3F60429-AD68-D6B9-5CC0-BB2938BAC2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0350" y="89373"/>
            <a:ext cx="1066800" cy="1283762"/>
          </a:xfrm>
          <a:prstGeom prst="rect">
            <a:avLst/>
          </a:prstGeom>
        </p:spPr>
      </p:pic>
      <p:sp>
        <p:nvSpPr>
          <p:cNvPr id="12" name="object 2" descr="$PPTXTitle">
            <a:extLst>
              <a:ext uri="{FF2B5EF4-FFF2-40B4-BE49-F238E27FC236}">
                <a16:creationId xmlns:a16="http://schemas.microsoft.com/office/drawing/2014/main" id="{50B6A913-CDA5-9A87-A020-830D27016726}"/>
              </a:ext>
            </a:extLst>
          </p:cNvPr>
          <p:cNvSpPr txBox="1">
            <a:spLocks/>
          </p:cNvSpPr>
          <p:nvPr/>
        </p:nvSpPr>
        <p:spPr>
          <a:xfrm>
            <a:off x="168547" y="-117430"/>
            <a:ext cx="1084453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pc="-55" dirty="0"/>
              <a:t>EXETER TOWNSHIP EMERGENCY</a:t>
            </a:r>
            <a:r>
              <a:rPr lang="en-US" spc="-165" dirty="0"/>
              <a:t> </a:t>
            </a:r>
            <a:r>
              <a:rPr lang="en-US" spc="-50" dirty="0"/>
              <a:t>SERVICES</a:t>
            </a:r>
            <a:r>
              <a:rPr lang="en-US" spc="-165" dirty="0"/>
              <a:t> </a:t>
            </a:r>
            <a:r>
              <a:rPr lang="en-US" spc="-100" dirty="0"/>
              <a:t>CENTER</a:t>
            </a:r>
          </a:p>
        </p:txBody>
      </p:sp>
      <p:sp>
        <p:nvSpPr>
          <p:cNvPr id="17" name="object 2" descr="$PPTXTitle">
            <a:extLst>
              <a:ext uri="{FF2B5EF4-FFF2-40B4-BE49-F238E27FC236}">
                <a16:creationId xmlns:a16="http://schemas.microsoft.com/office/drawing/2014/main" id="{D1E6443F-F963-DA9B-E452-1B67FE6432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5738" y="396875"/>
            <a:ext cx="1015841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5" dirty="0"/>
              <a:t>EXETER TOWNSHIP </a:t>
            </a:r>
            <a:r>
              <a:rPr spc="-55" dirty="0"/>
              <a:t>EMERGENCY</a:t>
            </a:r>
            <a:r>
              <a:rPr spc="-165" dirty="0"/>
              <a:t> </a:t>
            </a:r>
            <a:r>
              <a:rPr spc="-50" dirty="0"/>
              <a:t>SERVICES</a:t>
            </a:r>
            <a:r>
              <a:rPr spc="-165" dirty="0"/>
              <a:t> </a:t>
            </a:r>
            <a:r>
              <a:rPr spc="-100" dirty="0"/>
              <a:t>CENTER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C8D56D6-3D3C-8246-96E1-F59C1F741E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92" y="5737759"/>
            <a:ext cx="3749757" cy="281231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2297F11-E071-7A21-16E4-EF1F9DFFF47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023" y="5740790"/>
            <a:ext cx="3808367" cy="28562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83184"/>
            <a:ext cx="17340580" cy="584835"/>
          </a:xfrm>
          <a:custGeom>
            <a:avLst/>
            <a:gdLst/>
            <a:ahLst/>
            <a:cxnLst/>
            <a:rect l="l" t="t" r="r" b="b"/>
            <a:pathLst>
              <a:path w="17340580" h="584835">
                <a:moveTo>
                  <a:pt x="17340072" y="0"/>
                </a:moveTo>
                <a:lnTo>
                  <a:pt x="0" y="0"/>
                </a:lnTo>
                <a:lnTo>
                  <a:pt x="0" y="584784"/>
                </a:lnTo>
                <a:lnTo>
                  <a:pt x="17340072" y="584784"/>
                </a:lnTo>
                <a:lnTo>
                  <a:pt x="1734007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5458301" y="0"/>
            <a:ext cx="1311275" cy="1325880"/>
            <a:chOff x="15458301" y="0"/>
            <a:chExt cx="1311275" cy="13258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8302" y="43395"/>
              <a:ext cx="1279941" cy="1258530"/>
            </a:xfrm>
            <a:prstGeom prst="rect">
              <a:avLst/>
            </a:prstGeom>
          </p:spPr>
        </p:pic>
        <p:pic>
          <p:nvPicPr>
            <p:cNvPr id="6" name="object 6" descr="A picture containing text, symbol, logo, emblem  Description automatically generated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58301" y="0"/>
              <a:ext cx="1311273" cy="1325562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49424" y="1105792"/>
            <a:ext cx="53378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20" dirty="0">
                <a:latin typeface="Trebuchet MS"/>
                <a:cs typeface="Trebuchet MS"/>
              </a:rPr>
              <a:t>First</a:t>
            </a:r>
            <a:r>
              <a:rPr sz="2800" b="1" spc="-90" dirty="0">
                <a:latin typeface="Trebuchet MS"/>
                <a:cs typeface="Trebuchet MS"/>
              </a:rPr>
              <a:t> </a:t>
            </a:r>
            <a:r>
              <a:rPr sz="2800" b="1" spc="-95" dirty="0">
                <a:latin typeface="Trebuchet MS"/>
                <a:cs typeface="Trebuchet MS"/>
              </a:rPr>
              <a:t>Floor</a:t>
            </a:r>
            <a:r>
              <a:rPr sz="2800" b="1" spc="-90" dirty="0">
                <a:latin typeface="Trebuchet MS"/>
                <a:cs typeface="Trebuchet MS"/>
              </a:rPr>
              <a:t> </a:t>
            </a:r>
            <a:r>
              <a:rPr sz="2800" b="1" spc="-120" dirty="0">
                <a:latin typeface="Trebuchet MS"/>
                <a:cs typeface="Trebuchet MS"/>
              </a:rPr>
              <a:t>Finish</a:t>
            </a:r>
            <a:r>
              <a:rPr sz="2800" b="1" spc="-80" dirty="0">
                <a:latin typeface="Trebuchet MS"/>
                <a:cs typeface="Trebuchet MS"/>
              </a:rPr>
              <a:t> </a:t>
            </a:r>
            <a:r>
              <a:rPr sz="2800" b="1" spc="-20" dirty="0">
                <a:latin typeface="Trebuchet MS"/>
                <a:cs typeface="Trebuchet MS"/>
              </a:rPr>
              <a:t>Plan</a:t>
            </a:r>
            <a:endParaRPr sz="2800" dirty="0">
              <a:latin typeface="Trebuchet MS"/>
              <a:cs typeface="Trebuchet M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4824CA1-A2B6-1102-CF7E-936CD6C7C3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0350" y="89373"/>
            <a:ext cx="1066800" cy="1283762"/>
          </a:xfrm>
          <a:prstGeom prst="rect">
            <a:avLst/>
          </a:prstGeom>
        </p:spPr>
      </p:pic>
      <p:sp>
        <p:nvSpPr>
          <p:cNvPr id="17" name="object 2" descr="$PPTXTitle">
            <a:extLst>
              <a:ext uri="{FF2B5EF4-FFF2-40B4-BE49-F238E27FC236}">
                <a16:creationId xmlns:a16="http://schemas.microsoft.com/office/drawing/2014/main" id="{3F5B6F5C-E7B3-6FFB-3CEE-F045805D49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5738" y="396875"/>
            <a:ext cx="1008221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5" dirty="0"/>
              <a:t>EXETER TOWNSHIP </a:t>
            </a:r>
            <a:r>
              <a:rPr spc="-55" dirty="0"/>
              <a:t>EMERGENCY</a:t>
            </a:r>
            <a:r>
              <a:rPr spc="-165" dirty="0"/>
              <a:t> </a:t>
            </a:r>
            <a:r>
              <a:rPr spc="-50" dirty="0"/>
              <a:t>SERVICES</a:t>
            </a:r>
            <a:r>
              <a:rPr spc="-165" dirty="0"/>
              <a:t> </a:t>
            </a:r>
            <a:r>
              <a:rPr spc="-100" dirty="0"/>
              <a:t>CENTER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EE7CF8-2C81-8C8D-971C-44078BB8C7AF}"/>
              </a:ext>
            </a:extLst>
          </p:cNvPr>
          <p:cNvSpPr/>
          <p:nvPr/>
        </p:nvSpPr>
        <p:spPr>
          <a:xfrm>
            <a:off x="0" y="8686800"/>
            <a:ext cx="17335500" cy="10668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E6E3B5-C553-706C-C108-0D0381965E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8" y="1708746"/>
            <a:ext cx="16406812" cy="654071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83184"/>
            <a:ext cx="17340580" cy="584835"/>
          </a:xfrm>
          <a:custGeom>
            <a:avLst/>
            <a:gdLst/>
            <a:ahLst/>
            <a:cxnLst/>
            <a:rect l="l" t="t" r="r" b="b"/>
            <a:pathLst>
              <a:path w="17340580" h="584835">
                <a:moveTo>
                  <a:pt x="17340072" y="0"/>
                </a:moveTo>
                <a:lnTo>
                  <a:pt x="0" y="0"/>
                </a:lnTo>
                <a:lnTo>
                  <a:pt x="0" y="584784"/>
                </a:lnTo>
                <a:lnTo>
                  <a:pt x="17340072" y="584784"/>
                </a:lnTo>
                <a:lnTo>
                  <a:pt x="1734007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5458301" y="0"/>
            <a:ext cx="1311275" cy="1325880"/>
            <a:chOff x="15458301" y="0"/>
            <a:chExt cx="1311275" cy="13258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8302" y="43395"/>
              <a:ext cx="1279941" cy="1258530"/>
            </a:xfrm>
            <a:prstGeom prst="rect">
              <a:avLst/>
            </a:prstGeom>
          </p:spPr>
        </p:pic>
        <p:pic>
          <p:nvPicPr>
            <p:cNvPr id="6" name="object 6" descr="A picture containing text, symbol, logo, emblem  Description automatically generated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58301" y="0"/>
              <a:ext cx="1311273" cy="1325562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BE084E1B-8EA1-5950-AE32-BA57E09F8414}"/>
              </a:ext>
            </a:extLst>
          </p:cNvPr>
          <p:cNvSpPr/>
          <p:nvPr/>
        </p:nvSpPr>
        <p:spPr>
          <a:xfrm>
            <a:off x="0" y="8686800"/>
            <a:ext cx="17335500" cy="10668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BDFF753-17A7-AEBE-3E07-FB02EE6DB3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0350" y="89373"/>
            <a:ext cx="1066800" cy="1283762"/>
          </a:xfrm>
          <a:prstGeom prst="rect">
            <a:avLst/>
          </a:prstGeom>
        </p:spPr>
      </p:pic>
      <p:sp>
        <p:nvSpPr>
          <p:cNvPr id="15" name="object 2" descr="$PPTXTitle">
            <a:extLst>
              <a:ext uri="{FF2B5EF4-FFF2-40B4-BE49-F238E27FC236}">
                <a16:creationId xmlns:a16="http://schemas.microsoft.com/office/drawing/2014/main" id="{99805B10-F102-4CE5-F4F2-C88F30AE2B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5738" y="396875"/>
            <a:ext cx="1046321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5" dirty="0"/>
              <a:t>EXETER TOWNSHIP </a:t>
            </a:r>
            <a:r>
              <a:rPr spc="-55" dirty="0"/>
              <a:t>EMERGENCY</a:t>
            </a:r>
            <a:r>
              <a:rPr spc="-165" dirty="0"/>
              <a:t> </a:t>
            </a:r>
            <a:r>
              <a:rPr spc="-50" dirty="0"/>
              <a:t>SERVICES</a:t>
            </a:r>
            <a:r>
              <a:rPr spc="-165" dirty="0"/>
              <a:t> </a:t>
            </a:r>
            <a:r>
              <a:rPr spc="-100" dirty="0"/>
              <a:t>CENTER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9B83D3-93A3-AADB-CFC5-082CD25DA3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101" y="1558725"/>
            <a:ext cx="13792200" cy="697996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7C9D530-646A-065C-EF60-432735DA8B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4150" y="2667000"/>
            <a:ext cx="8001000" cy="634120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C4635-8F99-F784-6A61-67970B741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4F5BBCD-D7AE-E824-5469-86F8E5DDEAC1}"/>
              </a:ext>
            </a:extLst>
          </p:cNvPr>
          <p:cNvSpPr/>
          <p:nvPr/>
        </p:nvSpPr>
        <p:spPr>
          <a:xfrm>
            <a:off x="0" y="383184"/>
            <a:ext cx="17340580" cy="584835"/>
          </a:xfrm>
          <a:custGeom>
            <a:avLst/>
            <a:gdLst/>
            <a:ahLst/>
            <a:cxnLst/>
            <a:rect l="l" t="t" r="r" b="b"/>
            <a:pathLst>
              <a:path w="17340580" h="584835">
                <a:moveTo>
                  <a:pt x="17340072" y="0"/>
                </a:moveTo>
                <a:lnTo>
                  <a:pt x="0" y="0"/>
                </a:lnTo>
                <a:lnTo>
                  <a:pt x="0" y="584784"/>
                </a:lnTo>
                <a:lnTo>
                  <a:pt x="17340072" y="584784"/>
                </a:lnTo>
                <a:lnTo>
                  <a:pt x="1734007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8FFE9ECC-2D05-8253-CF86-D09523AC673A}"/>
              </a:ext>
            </a:extLst>
          </p:cNvPr>
          <p:cNvGrpSpPr/>
          <p:nvPr/>
        </p:nvGrpSpPr>
        <p:grpSpPr>
          <a:xfrm>
            <a:off x="15458301" y="0"/>
            <a:ext cx="1311275" cy="1325880"/>
            <a:chOff x="15458301" y="0"/>
            <a:chExt cx="1311275" cy="1325880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49913E9E-D2CE-2604-F8B3-4AD3135BF77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8302" y="43395"/>
              <a:ext cx="1279941" cy="1258530"/>
            </a:xfrm>
            <a:prstGeom prst="rect">
              <a:avLst/>
            </a:prstGeom>
          </p:spPr>
        </p:pic>
        <p:pic>
          <p:nvPicPr>
            <p:cNvPr id="6" name="object 6" descr="A picture containing text, symbol, logo, emblem  Description automatically generated">
              <a:extLst>
                <a:ext uri="{FF2B5EF4-FFF2-40B4-BE49-F238E27FC236}">
                  <a16:creationId xmlns:a16="http://schemas.microsoft.com/office/drawing/2014/main" id="{08A66F11-7704-062E-CD06-095EF711B08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58301" y="0"/>
              <a:ext cx="1311273" cy="1325562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7560188-F33C-64F2-E48C-24E3A2132D02}"/>
              </a:ext>
            </a:extLst>
          </p:cNvPr>
          <p:cNvSpPr/>
          <p:nvPr/>
        </p:nvSpPr>
        <p:spPr>
          <a:xfrm>
            <a:off x="0" y="8686800"/>
            <a:ext cx="17335500" cy="10668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C8AEC3D-A610-44C7-D17B-E39C20F5C1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0350" y="89373"/>
            <a:ext cx="1066800" cy="1283762"/>
          </a:xfrm>
          <a:prstGeom prst="rect">
            <a:avLst/>
          </a:prstGeom>
        </p:spPr>
      </p:pic>
      <p:sp>
        <p:nvSpPr>
          <p:cNvPr id="15" name="object 2" descr="$PPTXTitle">
            <a:extLst>
              <a:ext uri="{FF2B5EF4-FFF2-40B4-BE49-F238E27FC236}">
                <a16:creationId xmlns:a16="http://schemas.microsoft.com/office/drawing/2014/main" id="{7D6841BE-DC01-9748-A0AB-E97ED113719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5738" y="396875"/>
            <a:ext cx="1046321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5" dirty="0"/>
              <a:t>EXETER TOWNSHIP </a:t>
            </a:r>
            <a:r>
              <a:rPr spc="-55" dirty="0"/>
              <a:t>EMERGENCY</a:t>
            </a:r>
            <a:r>
              <a:rPr spc="-165" dirty="0"/>
              <a:t> </a:t>
            </a:r>
            <a:r>
              <a:rPr spc="-50" dirty="0"/>
              <a:t>SERVICES</a:t>
            </a:r>
            <a:r>
              <a:rPr spc="-165" dirty="0"/>
              <a:t> </a:t>
            </a:r>
            <a:r>
              <a:rPr spc="-100" dirty="0"/>
              <a:t>CENTER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8DA08F-0AFD-B2D3-2C75-2FE2BE4375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738" y="1237880"/>
            <a:ext cx="12977812" cy="72672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1CA37D-C8B4-901F-F03E-833BDAF7CDE7}"/>
              </a:ext>
            </a:extLst>
          </p:cNvPr>
          <p:cNvSpPr txBox="1"/>
          <p:nvPr/>
        </p:nvSpPr>
        <p:spPr>
          <a:xfrm>
            <a:off x="13735050" y="1925598"/>
            <a:ext cx="3124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Front</a:t>
            </a:r>
          </a:p>
          <a:p>
            <a:pPr algn="ctr"/>
            <a:r>
              <a:rPr lang="en-US" sz="3600" b="1" dirty="0"/>
              <a:t>Apparatus Bays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D31FC2-ACF2-237B-45E7-3540B6CC7D8F}"/>
              </a:ext>
            </a:extLst>
          </p:cNvPr>
          <p:cNvSpPr txBox="1"/>
          <p:nvPr/>
        </p:nvSpPr>
        <p:spPr>
          <a:xfrm>
            <a:off x="13735050" y="3994323"/>
            <a:ext cx="3124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7 Bays</a:t>
            </a:r>
          </a:p>
          <a:p>
            <a:pPr algn="ctr"/>
            <a:r>
              <a:rPr lang="en-US" sz="3600" b="1" dirty="0"/>
              <a:t>(Drive Thru)</a:t>
            </a:r>
          </a:p>
          <a:p>
            <a:pPr algn="ctr"/>
            <a:r>
              <a:rPr lang="en-US" sz="3600" b="1" dirty="0"/>
              <a:t>Fire and EMS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30FE53-139F-A65E-037E-C7835DEA0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3150" y="5608320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392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B6204-B9F2-E121-DAB6-42B0C9483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BD4B2C0-004B-3B89-0C2D-0EE550C8C890}"/>
              </a:ext>
            </a:extLst>
          </p:cNvPr>
          <p:cNvSpPr/>
          <p:nvPr/>
        </p:nvSpPr>
        <p:spPr>
          <a:xfrm>
            <a:off x="0" y="383184"/>
            <a:ext cx="17340580" cy="584835"/>
          </a:xfrm>
          <a:custGeom>
            <a:avLst/>
            <a:gdLst/>
            <a:ahLst/>
            <a:cxnLst/>
            <a:rect l="l" t="t" r="r" b="b"/>
            <a:pathLst>
              <a:path w="17340580" h="584835">
                <a:moveTo>
                  <a:pt x="17340072" y="0"/>
                </a:moveTo>
                <a:lnTo>
                  <a:pt x="0" y="0"/>
                </a:lnTo>
                <a:lnTo>
                  <a:pt x="0" y="584784"/>
                </a:lnTo>
                <a:lnTo>
                  <a:pt x="17340072" y="584784"/>
                </a:lnTo>
                <a:lnTo>
                  <a:pt x="1734007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C9FF8772-FF31-6DE4-9560-FC825DF24B2B}"/>
              </a:ext>
            </a:extLst>
          </p:cNvPr>
          <p:cNvGrpSpPr/>
          <p:nvPr/>
        </p:nvGrpSpPr>
        <p:grpSpPr>
          <a:xfrm>
            <a:off x="15458301" y="0"/>
            <a:ext cx="1311275" cy="1325880"/>
            <a:chOff x="15458301" y="0"/>
            <a:chExt cx="1311275" cy="1325880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78EF3643-368A-09CD-09EA-70BA426EB38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8302" y="43395"/>
              <a:ext cx="1279941" cy="1258530"/>
            </a:xfrm>
            <a:prstGeom prst="rect">
              <a:avLst/>
            </a:prstGeom>
          </p:spPr>
        </p:pic>
        <p:pic>
          <p:nvPicPr>
            <p:cNvPr id="6" name="object 6" descr="A picture containing text, symbol, logo, emblem  Description automatically generated">
              <a:extLst>
                <a:ext uri="{FF2B5EF4-FFF2-40B4-BE49-F238E27FC236}">
                  <a16:creationId xmlns:a16="http://schemas.microsoft.com/office/drawing/2014/main" id="{506A64CF-1A70-3653-FB24-1E7A6A23CF5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58301" y="0"/>
              <a:ext cx="1311273" cy="1325562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20EBFB28-0D0C-8653-0DCC-A65A64CA1254}"/>
              </a:ext>
            </a:extLst>
          </p:cNvPr>
          <p:cNvSpPr/>
          <p:nvPr/>
        </p:nvSpPr>
        <p:spPr>
          <a:xfrm>
            <a:off x="0" y="8686800"/>
            <a:ext cx="17335500" cy="10668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9CE379-5D30-DC7A-AC84-71D03FA297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0350" y="89373"/>
            <a:ext cx="1066800" cy="1283762"/>
          </a:xfrm>
          <a:prstGeom prst="rect">
            <a:avLst/>
          </a:prstGeom>
        </p:spPr>
      </p:pic>
      <p:sp>
        <p:nvSpPr>
          <p:cNvPr id="15" name="object 2" descr="$PPTXTitle">
            <a:extLst>
              <a:ext uri="{FF2B5EF4-FFF2-40B4-BE49-F238E27FC236}">
                <a16:creationId xmlns:a16="http://schemas.microsoft.com/office/drawing/2014/main" id="{720827D1-51BA-68EE-AC27-B3F53ED5EA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5738" y="396875"/>
            <a:ext cx="1046321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5" dirty="0"/>
              <a:t>EXETER TOWNSHIP </a:t>
            </a:r>
            <a:r>
              <a:rPr spc="-55" dirty="0"/>
              <a:t>EMERGENCY</a:t>
            </a:r>
            <a:r>
              <a:rPr spc="-165" dirty="0"/>
              <a:t> </a:t>
            </a:r>
            <a:r>
              <a:rPr spc="-50" dirty="0"/>
              <a:t>SERVICES</a:t>
            </a:r>
            <a:r>
              <a:rPr spc="-165" dirty="0"/>
              <a:t> </a:t>
            </a:r>
            <a:r>
              <a:rPr spc="-100" dirty="0"/>
              <a:t>CENTER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85BE41-2CC7-ED53-235B-28FD352FE1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1235704"/>
            <a:ext cx="12901612" cy="722958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A557B7-341B-75D3-9874-9B61D6AED87F}"/>
              </a:ext>
            </a:extLst>
          </p:cNvPr>
          <p:cNvSpPr txBox="1"/>
          <p:nvPr/>
        </p:nvSpPr>
        <p:spPr>
          <a:xfrm>
            <a:off x="13773150" y="2514600"/>
            <a:ext cx="3124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Front</a:t>
            </a:r>
          </a:p>
          <a:p>
            <a:pPr algn="ctr"/>
            <a:r>
              <a:rPr lang="en-US" sz="3600" b="1" dirty="0"/>
              <a:t>Apparatus Bays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C9BB97-9AB9-49B9-AA32-FD61162EE9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250" y="4291507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227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1AE0D-664C-6841-0A5B-4B1E69E4C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D735E7D-7E64-D1A5-D3EB-A5FBCCD0A211}"/>
              </a:ext>
            </a:extLst>
          </p:cNvPr>
          <p:cNvSpPr/>
          <p:nvPr/>
        </p:nvSpPr>
        <p:spPr>
          <a:xfrm>
            <a:off x="0" y="383184"/>
            <a:ext cx="17340580" cy="584835"/>
          </a:xfrm>
          <a:custGeom>
            <a:avLst/>
            <a:gdLst/>
            <a:ahLst/>
            <a:cxnLst/>
            <a:rect l="l" t="t" r="r" b="b"/>
            <a:pathLst>
              <a:path w="17340580" h="584835">
                <a:moveTo>
                  <a:pt x="17340072" y="0"/>
                </a:moveTo>
                <a:lnTo>
                  <a:pt x="0" y="0"/>
                </a:lnTo>
                <a:lnTo>
                  <a:pt x="0" y="584784"/>
                </a:lnTo>
                <a:lnTo>
                  <a:pt x="17340072" y="584784"/>
                </a:lnTo>
                <a:lnTo>
                  <a:pt x="1734007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510898B7-8478-D693-E451-1542316F6E14}"/>
              </a:ext>
            </a:extLst>
          </p:cNvPr>
          <p:cNvGrpSpPr/>
          <p:nvPr/>
        </p:nvGrpSpPr>
        <p:grpSpPr>
          <a:xfrm>
            <a:off x="15458301" y="0"/>
            <a:ext cx="1311275" cy="1325880"/>
            <a:chOff x="15458301" y="0"/>
            <a:chExt cx="1311275" cy="1325880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B32F5AAC-9A78-4A14-702F-311C6819BED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8302" y="43395"/>
              <a:ext cx="1279941" cy="1258530"/>
            </a:xfrm>
            <a:prstGeom prst="rect">
              <a:avLst/>
            </a:prstGeom>
          </p:spPr>
        </p:pic>
        <p:pic>
          <p:nvPicPr>
            <p:cNvPr id="6" name="object 6" descr="A picture containing text, symbol, logo, emblem  Description automatically generated">
              <a:extLst>
                <a:ext uri="{FF2B5EF4-FFF2-40B4-BE49-F238E27FC236}">
                  <a16:creationId xmlns:a16="http://schemas.microsoft.com/office/drawing/2014/main" id="{26DCE22B-5A66-759C-F800-254E9B5D946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58301" y="0"/>
              <a:ext cx="1311273" cy="1325562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92069371-AA2E-2552-F1FE-36CD7D55274A}"/>
              </a:ext>
            </a:extLst>
          </p:cNvPr>
          <p:cNvSpPr/>
          <p:nvPr/>
        </p:nvSpPr>
        <p:spPr>
          <a:xfrm>
            <a:off x="0" y="8686800"/>
            <a:ext cx="17335500" cy="10668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FE1460A-AFB5-DEE1-5109-89AA8B2879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0350" y="89373"/>
            <a:ext cx="1066800" cy="1283762"/>
          </a:xfrm>
          <a:prstGeom prst="rect">
            <a:avLst/>
          </a:prstGeom>
        </p:spPr>
      </p:pic>
      <p:sp>
        <p:nvSpPr>
          <p:cNvPr id="15" name="object 2" descr="$PPTXTitle">
            <a:extLst>
              <a:ext uri="{FF2B5EF4-FFF2-40B4-BE49-F238E27FC236}">
                <a16:creationId xmlns:a16="http://schemas.microsoft.com/office/drawing/2014/main" id="{090769DC-4763-E80E-46F8-EE720C8937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5738" y="396875"/>
            <a:ext cx="1046321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5" dirty="0"/>
              <a:t>EXETER TOWNSHIP </a:t>
            </a:r>
            <a:r>
              <a:rPr spc="-55" dirty="0"/>
              <a:t>EMERGENCY</a:t>
            </a:r>
            <a:r>
              <a:rPr spc="-165" dirty="0"/>
              <a:t> </a:t>
            </a:r>
            <a:r>
              <a:rPr spc="-50" dirty="0"/>
              <a:t>SERVICES</a:t>
            </a:r>
            <a:r>
              <a:rPr spc="-165" dirty="0"/>
              <a:t> </a:t>
            </a:r>
            <a:r>
              <a:rPr spc="-100" dirty="0"/>
              <a:t>CENTER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7F071C-8506-A81D-28FD-05F4A13D97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397" y="1235704"/>
            <a:ext cx="13008746" cy="72986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F31DF86-9EAB-1068-ABA1-3B3C22E6455E}"/>
              </a:ext>
            </a:extLst>
          </p:cNvPr>
          <p:cNvSpPr txBox="1"/>
          <p:nvPr/>
        </p:nvSpPr>
        <p:spPr>
          <a:xfrm>
            <a:off x="13773150" y="2514600"/>
            <a:ext cx="3124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Rear</a:t>
            </a:r>
          </a:p>
          <a:p>
            <a:pPr algn="ctr"/>
            <a:r>
              <a:rPr lang="en-US" sz="3600" b="1" dirty="0"/>
              <a:t>Apparatus Bays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3AFFEB-E97D-9EFF-E8B6-1A9AE5D83F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250" y="4253686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9854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</TotalTime>
  <Words>590</Words>
  <Application>Microsoft Office PowerPoint</Application>
  <PresentationFormat>Custom</PresentationFormat>
  <Paragraphs>132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Aptos Narrow</vt:lpstr>
      <vt:lpstr>Arial</vt:lpstr>
      <vt:lpstr>Calibri</vt:lpstr>
      <vt:lpstr>Gill Sans MT</vt:lpstr>
      <vt:lpstr>Trebuchet MS</vt:lpstr>
      <vt:lpstr>Wingdings</vt:lpstr>
      <vt:lpstr>Office Theme</vt:lpstr>
      <vt:lpstr>PowerPoint Presentation</vt:lpstr>
      <vt:lpstr>EXETER TOWNSHIP EMERGENCY SERVICES CENTER</vt:lpstr>
      <vt:lpstr>EXETER TOWNSHIP EMERGENCY SERVICES CENTER</vt:lpstr>
      <vt:lpstr>EXETER TOWNSHIP EMERGENCY SERVICES CENTER</vt:lpstr>
      <vt:lpstr>EXETER TOWNSHIP EMERGENCY SERVICES CENTER</vt:lpstr>
      <vt:lpstr>EXETER TOWNSHIP EMERGENCY SERVICES CENTER</vt:lpstr>
      <vt:lpstr>EXETER TOWNSHIP EMERGENCY SERVICES CENTER</vt:lpstr>
      <vt:lpstr>EXETER TOWNSHIP EMERGENCY SERVICES CENTER</vt:lpstr>
      <vt:lpstr>EXETER TOWNSHIP EMERGENCY SERVICES CENTER</vt:lpstr>
      <vt:lpstr>EXETER TOWNSHIP EMERGENCY SERVICES CENTER</vt:lpstr>
      <vt:lpstr>EXETER TOWNSHIP EMERGENCY SERVICES CENTER</vt:lpstr>
      <vt:lpstr>EXETER TOWNSHIP EMERGENCY SERVICES CENTER</vt:lpstr>
      <vt:lpstr>EXETER TOWNSHIP EMERGENCY SERVICES CENTER</vt:lpstr>
      <vt:lpstr>EXETER TOWNSHIP EMERGENCY SERVICES CENTER</vt:lpstr>
      <vt:lpstr>EXETER TOWNSHIP EMERGENCY SERVICES CENTER</vt:lpstr>
      <vt:lpstr>EXETER TOWNSHIP EMERGENCY SERVICES CENTER</vt:lpstr>
      <vt:lpstr>EXETER TOWNSHIP EMERGENCY SERVICES CENTER</vt:lpstr>
      <vt:lpstr>EXETER TOWNSHIP EMERGENCY SERVICES CENTER</vt:lpstr>
      <vt:lpstr>EXETER TOWNSHIP EMERGENCY SERVICES CENTER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 Duerholz</dc:creator>
  <cp:lastModifiedBy>Chris Jordan</cp:lastModifiedBy>
  <cp:revision>8</cp:revision>
  <dcterms:created xsi:type="dcterms:W3CDTF">2026-08-06T13:04:06Z</dcterms:created>
  <dcterms:modified xsi:type="dcterms:W3CDTF">2026-08-10T13:50:34Z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0x0101009DD6C8343359244384D812CB96DAF63E</vt:lpwstr>
  </property>
  <property fmtid="{D5CDD505-2E9C-101B-9397-08002B2CF9AE}" pid="3" name="Created">
    <vt:filetime>2026-08-06T00:00:00Z</vt:filetime>
  </property>
  <property fmtid="{D5CDD505-2E9C-101B-9397-08002B2CF9AE}" pid="4" name="Creator">
    <vt:lpwstr>Acrobat PDFMaker 26 for PowerPoint</vt:lpwstr>
  </property>
  <property fmtid="{D5CDD505-2E9C-101B-9397-08002B2CF9AE}" pid="5" name="LastSaved">
    <vt:filetime>2026-08-06T00:00:00Z</vt:filetime>
  </property>
  <property fmtid="{D5CDD505-2E9C-101B-9397-08002B2CF9AE}" pid="6" name="Producer">
    <vt:lpwstr>Adobe PDF Library 26.1.11</vt:lpwstr>
  </property>
</Properties>
</file>